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6" r:id="rId1"/>
  </p:sldMasterIdLst>
  <p:sldIdLst>
    <p:sldId id="256" r:id="rId2"/>
    <p:sldId id="260" r:id="rId3"/>
    <p:sldId id="315" r:id="rId4"/>
    <p:sldId id="261" r:id="rId5"/>
    <p:sldId id="334" r:id="rId6"/>
    <p:sldId id="363" r:id="rId7"/>
    <p:sldId id="320" r:id="rId8"/>
    <p:sldId id="362" r:id="rId9"/>
    <p:sldId id="364" r:id="rId10"/>
    <p:sldId id="321" r:id="rId11"/>
    <p:sldId id="322" r:id="rId12"/>
    <p:sldId id="323" r:id="rId13"/>
    <p:sldId id="324" r:id="rId14"/>
    <p:sldId id="325" r:id="rId15"/>
    <p:sldId id="326" r:id="rId16"/>
    <p:sldId id="327" r:id="rId17"/>
    <p:sldId id="328" r:id="rId18"/>
    <p:sldId id="329" r:id="rId19"/>
    <p:sldId id="330" r:id="rId20"/>
    <p:sldId id="331" r:id="rId21"/>
    <p:sldId id="333" r:id="rId22"/>
    <p:sldId id="336" r:id="rId23"/>
    <p:sldId id="337" r:id="rId24"/>
    <p:sldId id="338" r:id="rId25"/>
    <p:sldId id="339" r:id="rId26"/>
    <p:sldId id="340" r:id="rId27"/>
    <p:sldId id="341" r:id="rId28"/>
    <p:sldId id="361" r:id="rId29"/>
    <p:sldId id="343" r:id="rId30"/>
    <p:sldId id="344" r:id="rId31"/>
    <p:sldId id="345" r:id="rId32"/>
    <p:sldId id="346" r:id="rId33"/>
    <p:sldId id="347" r:id="rId34"/>
    <p:sldId id="348" r:id="rId35"/>
    <p:sldId id="349" r:id="rId36"/>
    <p:sldId id="350" r:id="rId37"/>
    <p:sldId id="351" r:id="rId38"/>
    <p:sldId id="352" r:id="rId39"/>
    <p:sldId id="353" r:id="rId40"/>
    <p:sldId id="354" r:id="rId41"/>
    <p:sldId id="287" r:id="rId42"/>
    <p:sldId id="314" r:id="rId43"/>
    <p:sldId id="335" r:id="rId44"/>
    <p:sldId id="355" r:id="rId45"/>
    <p:sldId id="356" r:id="rId46"/>
    <p:sldId id="357" r:id="rId47"/>
    <p:sldId id="358" r:id="rId48"/>
    <p:sldId id="359" r:id="rId49"/>
    <p:sldId id="360" r:id="rId50"/>
    <p:sldId id="283" r:id="rId51"/>
    <p:sldId id="365" r:id="rId52"/>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3E4E"/>
    <a:srgbClr val="F4A0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98" autoAdjust="0"/>
    <p:restoredTop sz="94660"/>
  </p:normalViewPr>
  <p:slideViewPr>
    <p:cSldViewPr snapToGrid="0">
      <p:cViewPr varScale="1">
        <p:scale>
          <a:sx n="120" d="100"/>
          <a:sy n="120" d="100"/>
        </p:scale>
        <p:origin x="192" y="3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16" name="图片 15" descr="/Users/eel/Documents/未命名文件夹/雅思/雅思直播封面.png雅思直播封面"/>
          <p:cNvPicPr>
            <a:picLocks noChangeAspect="1"/>
          </p:cNvPicPr>
          <p:nvPr userDrawn="1"/>
        </p:nvPicPr>
        <p:blipFill>
          <a:blip r:embed="rId2"/>
          <a:srcRect/>
          <a:stretch>
            <a:fillRect/>
          </a:stretch>
        </p:blipFill>
        <p:spPr>
          <a:xfrm>
            <a:off x="-33" y="341"/>
            <a:ext cx="12192000" cy="6858000"/>
          </a:xfrm>
          <a:prstGeom prst="rect">
            <a:avLst/>
          </a:prstGeom>
        </p:spPr>
      </p:pic>
      <p:sp>
        <p:nvSpPr>
          <p:cNvPr id="17" name="圆角矩形 16"/>
          <p:cNvSpPr/>
          <p:nvPr userDrawn="1"/>
        </p:nvSpPr>
        <p:spPr>
          <a:xfrm>
            <a:off x="4657726" y="4359403"/>
            <a:ext cx="2877185" cy="50554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4695191" y="4396239"/>
            <a:ext cx="713740" cy="431876"/>
            <a:chOff x="1168" y="7915"/>
            <a:chExt cx="1124" cy="680"/>
          </a:xfrm>
        </p:grpSpPr>
        <p:sp>
          <p:nvSpPr>
            <p:cNvPr id="19" name="圆角矩形 18"/>
            <p:cNvSpPr/>
            <p:nvPr userDrawn="1"/>
          </p:nvSpPr>
          <p:spPr>
            <a:xfrm>
              <a:off x="1168" y="791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0" name="组合 19"/>
            <p:cNvGrpSpPr/>
            <p:nvPr userDrawn="1"/>
          </p:nvGrpSpPr>
          <p:grpSpPr>
            <a:xfrm>
              <a:off x="1471" y="8053"/>
              <a:ext cx="526" cy="398"/>
              <a:chOff x="17688" y="1995"/>
              <a:chExt cx="9231" cy="6962"/>
            </a:xfrm>
          </p:grpSpPr>
          <p:sp>
            <p:nvSpPr>
              <p:cNvPr id="21" name="任意多边形 20"/>
              <p:cNvSpPr/>
              <p:nvPr/>
            </p:nvSpPr>
            <p:spPr>
              <a:xfrm>
                <a:off x="17688" y="1995"/>
                <a:ext cx="8310" cy="6963"/>
              </a:xfrm>
              <a:custGeom>
                <a:avLst/>
                <a:gdLst/>
                <a:ahLst/>
                <a:cxnLst/>
                <a:rect l="0" t="0" r="0" b="0"/>
                <a:pathLst>
                  <a:path w="14657" h="12281">
                    <a:moveTo>
                      <a:pt x="14406" y="5375"/>
                    </a:moveTo>
                    <a:lnTo>
                      <a:pt x="14406" y="5375"/>
                    </a:lnTo>
                    <a:cubicBezTo>
                      <a:pt x="14187" y="5218"/>
                      <a:pt x="13906" y="5281"/>
                      <a:pt x="13749" y="5469"/>
                    </a:cubicBezTo>
                    <a:cubicBezTo>
                      <a:pt x="10718" y="9624"/>
                      <a:pt x="10718" y="9624"/>
                      <a:pt x="10718" y="9624"/>
                    </a:cubicBezTo>
                    <a:cubicBezTo>
                      <a:pt x="10343" y="7749"/>
                      <a:pt x="8999" y="6218"/>
                      <a:pt x="7219" y="5562"/>
                    </a:cubicBezTo>
                    <a:cubicBezTo>
                      <a:pt x="8000" y="5000"/>
                      <a:pt x="8499" y="4125"/>
                      <a:pt x="8499" y="3094"/>
                    </a:cubicBezTo>
                    <a:cubicBezTo>
                      <a:pt x="8499" y="1375"/>
                      <a:pt x="7125" y="0"/>
                      <a:pt x="5407" y="0"/>
                    </a:cubicBezTo>
                    <a:cubicBezTo>
                      <a:pt x="3719" y="0"/>
                      <a:pt x="2344" y="1375"/>
                      <a:pt x="2344" y="3094"/>
                    </a:cubicBezTo>
                    <a:cubicBezTo>
                      <a:pt x="2344" y="4125"/>
                      <a:pt x="2844" y="5031"/>
                      <a:pt x="3594" y="5562"/>
                    </a:cubicBezTo>
                    <a:cubicBezTo>
                      <a:pt x="1500" y="6311"/>
                      <a:pt x="0" y="8311"/>
                      <a:pt x="0" y="10655"/>
                    </a:cubicBezTo>
                    <a:cubicBezTo>
                      <a:pt x="0" y="11311"/>
                      <a:pt x="0" y="11311"/>
                      <a:pt x="0" y="11311"/>
                    </a:cubicBezTo>
                    <a:cubicBezTo>
                      <a:pt x="0" y="11842"/>
                      <a:pt x="438" y="12280"/>
                      <a:pt x="969" y="12280"/>
                    </a:cubicBezTo>
                    <a:cubicBezTo>
                      <a:pt x="9874" y="12280"/>
                      <a:pt x="9874" y="12280"/>
                      <a:pt x="9874" y="12280"/>
                    </a:cubicBezTo>
                    <a:cubicBezTo>
                      <a:pt x="10406" y="12280"/>
                      <a:pt x="10812" y="11842"/>
                      <a:pt x="10812" y="11311"/>
                    </a:cubicBezTo>
                    <a:cubicBezTo>
                      <a:pt x="10812" y="11030"/>
                      <a:pt x="10812" y="11030"/>
                      <a:pt x="10812" y="11030"/>
                    </a:cubicBezTo>
                    <a:cubicBezTo>
                      <a:pt x="10843" y="10999"/>
                      <a:pt x="10874" y="10999"/>
                      <a:pt x="10906" y="10968"/>
                    </a:cubicBezTo>
                    <a:cubicBezTo>
                      <a:pt x="14499" y="6031"/>
                      <a:pt x="14499" y="6031"/>
                      <a:pt x="14499" y="6031"/>
                    </a:cubicBezTo>
                    <a:cubicBezTo>
                      <a:pt x="14656" y="5812"/>
                      <a:pt x="14624" y="5531"/>
                      <a:pt x="14406" y="5375"/>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2" name="任意多边形 21"/>
              <p:cNvSpPr/>
              <p:nvPr/>
            </p:nvSpPr>
            <p:spPr>
              <a:xfrm>
                <a:off x="23163" y="2615"/>
                <a:ext cx="3757" cy="515"/>
              </a:xfrm>
              <a:custGeom>
                <a:avLst/>
                <a:gdLst/>
                <a:ahLst/>
                <a:cxnLst/>
                <a:rect l="0" t="0" r="0" b="0"/>
                <a:pathLst>
                  <a:path w="6626" h="907">
                    <a:moveTo>
                      <a:pt x="468" y="906"/>
                    </a:moveTo>
                    <a:lnTo>
                      <a:pt x="468" y="906"/>
                    </a:lnTo>
                    <a:cubicBezTo>
                      <a:pt x="6156" y="906"/>
                      <a:pt x="6156" y="906"/>
                      <a:pt x="6156" y="906"/>
                    </a:cubicBezTo>
                    <a:cubicBezTo>
                      <a:pt x="6437" y="906"/>
                      <a:pt x="6625" y="718"/>
                      <a:pt x="6625" y="468"/>
                    </a:cubicBezTo>
                    <a:cubicBezTo>
                      <a:pt x="6625" y="187"/>
                      <a:pt x="6437" y="0"/>
                      <a:pt x="6156" y="0"/>
                    </a:cubicBezTo>
                    <a:cubicBezTo>
                      <a:pt x="468" y="0"/>
                      <a:pt x="468" y="0"/>
                      <a:pt x="468" y="0"/>
                    </a:cubicBezTo>
                    <a:cubicBezTo>
                      <a:pt x="218" y="0"/>
                      <a:pt x="0" y="187"/>
                      <a:pt x="0" y="468"/>
                    </a:cubicBezTo>
                    <a:cubicBezTo>
                      <a:pt x="0" y="718"/>
                      <a:pt x="218" y="906"/>
                      <a:pt x="468" y="906"/>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任意多边形 22"/>
              <p:cNvSpPr/>
              <p:nvPr/>
            </p:nvSpPr>
            <p:spPr>
              <a:xfrm>
                <a:off x="24315" y="3838"/>
                <a:ext cx="2605" cy="515"/>
              </a:xfrm>
              <a:custGeom>
                <a:avLst/>
                <a:gdLst/>
                <a:ahLst/>
                <a:cxnLst/>
                <a:rect l="0" t="0" r="0" b="0"/>
                <a:pathLst>
                  <a:path w="4595" h="907">
                    <a:moveTo>
                      <a:pt x="4125" y="0"/>
                    </a:moveTo>
                    <a:lnTo>
                      <a:pt x="4125" y="0"/>
                    </a:lnTo>
                    <a:cubicBezTo>
                      <a:pt x="437" y="0"/>
                      <a:pt x="437" y="0"/>
                      <a:pt x="437" y="0"/>
                    </a:cubicBezTo>
                    <a:cubicBezTo>
                      <a:pt x="187" y="0"/>
                      <a:pt x="0" y="187"/>
                      <a:pt x="0" y="469"/>
                    </a:cubicBezTo>
                    <a:cubicBezTo>
                      <a:pt x="0" y="719"/>
                      <a:pt x="187" y="906"/>
                      <a:pt x="437" y="906"/>
                    </a:cubicBezTo>
                    <a:cubicBezTo>
                      <a:pt x="4125" y="906"/>
                      <a:pt x="4125" y="906"/>
                      <a:pt x="4125" y="906"/>
                    </a:cubicBezTo>
                    <a:cubicBezTo>
                      <a:pt x="4406" y="906"/>
                      <a:pt x="4594" y="719"/>
                      <a:pt x="4594" y="469"/>
                    </a:cubicBezTo>
                    <a:cubicBezTo>
                      <a:pt x="4594" y="187"/>
                      <a:pt x="4406" y="0"/>
                      <a:pt x="4125" y="0"/>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grpSp>
      <p:sp>
        <p:nvSpPr>
          <p:cNvPr id="24" name="标题 23"/>
          <p:cNvSpPr>
            <a:spLocks noGrp="1"/>
          </p:cNvSpPr>
          <p:nvPr>
            <p:ph type="ctrTitle" hasCustomPrompt="1"/>
          </p:nvPr>
        </p:nvSpPr>
        <p:spPr>
          <a:xfrm>
            <a:off x="502921" y="2182877"/>
            <a:ext cx="11187431" cy="852955"/>
          </a:xfrm>
          <a:effectLst>
            <a:outerShdw dist="50800" dir="5400000" algn="t" rotWithShape="0">
              <a:srgbClr val="081D59">
                <a:alpha val="50000"/>
              </a:srgbClr>
            </a:outerShdw>
          </a:effectLst>
        </p:spPr>
        <p:txBody>
          <a:bodyPr wrap="square" anchor="t" anchorCtr="0">
            <a:spAutoFit/>
          </a:bodyPr>
          <a:lstStyle>
            <a:lvl1pPr algn="ctr">
              <a:defRPr sz="5500" b="1" u="none" strike="noStrike" kern="1200" cap="none" spc="0" normalizeH="0">
                <a:gradFill>
                  <a:gsLst>
                    <a:gs pos="0">
                      <a:srgbClr val="FEFEFE"/>
                    </a:gs>
                    <a:gs pos="100000">
                      <a:srgbClr val="C6EBFF"/>
                    </a:gs>
                  </a:gsLst>
                  <a:lin ang="5400000" scaled="0"/>
                </a:gradFill>
                <a:latin typeface="+mj-ea"/>
                <a:ea typeface="+mj-ea"/>
                <a:cs typeface="Arial Black" panose="020B0A04020102020204" charset="0"/>
              </a:defRPr>
            </a:lvl1pPr>
          </a:lstStyle>
          <a:p>
            <a:r>
              <a:rPr lang="zh-CN" altLang="en-US"/>
              <a:t>单击此处添加主标题</a:t>
            </a:r>
            <a:endParaRPr lang="en-US" altLang="zh-CN"/>
          </a:p>
        </p:txBody>
      </p:sp>
      <p:sp>
        <p:nvSpPr>
          <p:cNvPr id="4" name="副标题 3"/>
          <p:cNvSpPr>
            <a:spLocks noGrp="1"/>
          </p:cNvSpPr>
          <p:nvPr>
            <p:ph type="subTitle" idx="1" hasCustomPrompt="1"/>
          </p:nvPr>
        </p:nvSpPr>
        <p:spPr>
          <a:xfrm>
            <a:off x="502921" y="3217474"/>
            <a:ext cx="11187431" cy="478239"/>
          </a:xfrm>
        </p:spPr>
        <p:txBody>
          <a:bodyPr wrap="square">
            <a:spAutoFit/>
          </a:bodyPr>
          <a:lstStyle>
            <a:lvl1pPr marL="0" indent="0" algn="ctr">
              <a:buNone/>
              <a:defRPr sz="2800" u="none" strike="noStrike" kern="1200" cap="none" spc="0" normalizeH="0">
                <a:solidFill>
                  <a:schemeClr val="bg1"/>
                </a:solidFill>
                <a:uFillTx/>
                <a:latin typeface="+mn-ea"/>
                <a:ea typeface="+mn-ea"/>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单击此处添加副标题</a:t>
            </a:r>
          </a:p>
        </p:txBody>
      </p:sp>
      <p:sp>
        <p:nvSpPr>
          <p:cNvPr id="5" name="文本占位符 4"/>
          <p:cNvSpPr>
            <a:spLocks noGrp="1"/>
          </p:cNvSpPr>
          <p:nvPr>
            <p:ph type="body" sz="quarter" idx="3" hasCustomPrompt="1"/>
          </p:nvPr>
        </p:nvSpPr>
        <p:spPr>
          <a:xfrm>
            <a:off x="5409565" y="4359403"/>
            <a:ext cx="2012315" cy="506184"/>
          </a:xfrm>
        </p:spPr>
        <p:txBody>
          <a:bodyPr wrap="square" tIns="50165" anchor="ctr" anchorCtr="0">
            <a:normAutofit/>
          </a:bodyPr>
          <a:lstStyle>
            <a:lvl1pPr marL="0" indent="0" algn="ctr">
              <a:lnSpc>
                <a:spcPct val="100000"/>
              </a:lnSpc>
              <a:buNone/>
              <a:defRPr sz="2700" b="0" u="none" strike="noStrike" kern="1200" cap="none" spc="0" normalizeH="0">
                <a:solidFill>
                  <a:srgbClr val="0B2885"/>
                </a:solidFill>
                <a:uFillTx/>
                <a:latin typeface="+mn-ea"/>
                <a:ea typeface="+mn-ea"/>
                <a:cs typeface="Microsoft YaHei Regular" panose="020B0502040204020203" charset="-122"/>
              </a:defRPr>
            </a:lvl1pPr>
            <a:lvl2pPr marL="457189" indent="0">
              <a:buNone/>
              <a:defRPr sz="2400"/>
            </a:lvl2pPr>
            <a:lvl3pPr marL="914377" indent="0">
              <a:buNone/>
              <a:defRPr sz="2000"/>
            </a:lvl3pPr>
            <a:lvl4pPr marL="1371566" indent="0">
              <a:buNone/>
              <a:defRPr sz="1800"/>
            </a:lvl4pPr>
            <a:lvl5pPr marL="1828754" indent="0">
              <a:buNone/>
              <a:defRPr sz="1800"/>
            </a:lvl5pPr>
            <a:lvl6pPr marL="2285943" indent="0">
              <a:buNone/>
              <a:defRPr sz="1800"/>
            </a:lvl6pPr>
            <a:lvl7pPr marL="2743978" indent="0">
              <a:buNone/>
              <a:defRPr sz="1800"/>
            </a:lvl7pPr>
            <a:lvl8pPr marL="3201167" indent="0">
              <a:buNone/>
              <a:defRPr sz="1800"/>
            </a:lvl8pPr>
            <a:lvl9pPr marL="3658355" indent="0">
              <a:buNone/>
              <a:defRPr sz="1800"/>
            </a:lvl9pPr>
          </a:lstStyle>
          <a:p>
            <a:pPr lvl="0"/>
            <a:r>
              <a:rPr lang="en-US" altLang="zh-CN"/>
              <a:t>XXX</a:t>
            </a:r>
            <a:endParaRPr lang="zh-CN" altLang="en-US"/>
          </a:p>
        </p:txBody>
      </p:sp>
    </p:spTree>
    <p:extLst>
      <p:ext uri="{BB962C8B-B14F-4D97-AF65-F5344CB8AC3E}">
        <p14:creationId xmlns:p14="http://schemas.microsoft.com/office/powerpoint/2010/main" val="426068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0" name="文本框 9"/>
          <p:cNvSpPr txBox="1"/>
          <p:nvPr userDrawn="1"/>
        </p:nvSpPr>
        <p:spPr>
          <a:xfrm>
            <a:off x="4769485" y="6072505"/>
            <a:ext cx="2509148" cy="400110"/>
          </a:xfrm>
          <a:prstGeom prst="rect">
            <a:avLst/>
          </a:prstGeom>
          <a:noFill/>
        </p:spPr>
        <p:txBody>
          <a:bodyPr wrap="none" rtlCol="0">
            <a:spAutoFit/>
          </a:bodyPr>
          <a:lstStyle/>
          <a:p>
            <a:r>
              <a:rPr lang="en-US" altLang="zh-CN" sz="2000" b="1">
                <a:solidFill>
                  <a:srgbClr val="F4A032"/>
                </a:solidFill>
                <a:latin typeface="+mn-lt"/>
                <a:ea typeface="微软雅黑" panose="020B0503020204020204" charset="-122"/>
              </a:rPr>
              <a:t>www.koolearn.com</a:t>
            </a:r>
            <a:endParaRPr lang="en-US" altLang="zh-CN" sz="2000" b="1" dirty="0">
              <a:solidFill>
                <a:srgbClr val="F4A032"/>
              </a:solidFill>
              <a:latin typeface="+mn-lt"/>
              <a:ea typeface="微软雅黑" panose="020B0503020204020204" charset="-122"/>
            </a:endParaRPr>
          </a:p>
        </p:txBody>
      </p:sp>
      <p:sp>
        <p:nvSpPr>
          <p:cNvPr id="3113" name="任意多边形 3112"/>
          <p:cNvSpPr/>
          <p:nvPr userDrawn="1"/>
        </p:nvSpPr>
        <p:spPr>
          <a:xfrm>
            <a:off x="4608830" y="3195955"/>
            <a:ext cx="316865" cy="320040"/>
          </a:xfrm>
          <a:custGeom>
            <a:avLst/>
            <a:gdLst/>
            <a:ahLst/>
            <a:cxnLst/>
            <a:rect l="0" t="0" r="0" b="0"/>
            <a:pathLst>
              <a:path w="505" h="510">
                <a:moveTo>
                  <a:pt x="252" y="0"/>
                </a:moveTo>
                <a:lnTo>
                  <a:pt x="252" y="0"/>
                </a:lnTo>
                <a:cubicBezTo>
                  <a:pt x="114" y="0"/>
                  <a:pt x="0" y="114"/>
                  <a:pt x="0" y="257"/>
                </a:cubicBezTo>
                <a:cubicBezTo>
                  <a:pt x="0" y="395"/>
                  <a:pt x="114" y="509"/>
                  <a:pt x="252" y="509"/>
                </a:cubicBezTo>
                <a:cubicBezTo>
                  <a:pt x="395" y="509"/>
                  <a:pt x="504" y="395"/>
                  <a:pt x="504" y="257"/>
                </a:cubicBezTo>
                <a:cubicBezTo>
                  <a:pt x="504" y="114"/>
                  <a:pt x="395" y="0"/>
                  <a:pt x="252" y="0"/>
                </a:cubicBezTo>
                <a:close/>
                <a:moveTo>
                  <a:pt x="352" y="266"/>
                </a:moveTo>
                <a:lnTo>
                  <a:pt x="352" y="266"/>
                </a:lnTo>
                <a:cubicBezTo>
                  <a:pt x="228" y="366"/>
                  <a:pt x="228" y="366"/>
                  <a:pt x="228" y="366"/>
                </a:cubicBezTo>
                <a:cubicBezTo>
                  <a:pt x="219" y="371"/>
                  <a:pt x="204" y="366"/>
                  <a:pt x="204" y="357"/>
                </a:cubicBezTo>
                <a:cubicBezTo>
                  <a:pt x="204" y="152"/>
                  <a:pt x="204" y="152"/>
                  <a:pt x="204" y="152"/>
                </a:cubicBezTo>
                <a:cubicBezTo>
                  <a:pt x="204" y="143"/>
                  <a:pt x="219" y="138"/>
                  <a:pt x="228" y="143"/>
                </a:cubicBezTo>
                <a:cubicBezTo>
                  <a:pt x="352" y="242"/>
                  <a:pt x="352" y="242"/>
                  <a:pt x="352" y="242"/>
                </a:cubicBezTo>
                <a:cubicBezTo>
                  <a:pt x="357" y="252"/>
                  <a:pt x="357" y="262"/>
                  <a:pt x="352" y="266"/>
                </a:cubicBezTo>
                <a:close/>
              </a:path>
            </a:pathLst>
          </a:custGeom>
          <a:solidFill>
            <a:srgbClr val="FFFFFF"/>
          </a:solidFill>
          <a:ln w="9525">
            <a:noFill/>
          </a:ln>
        </p:spPr>
        <p:txBody>
          <a:bodyPr/>
          <a:lstStyle/>
          <a:p>
            <a:endParaRPr lang="zh-CN" altLang="en-US"/>
          </a:p>
        </p:txBody>
      </p:sp>
      <p:sp>
        <p:nvSpPr>
          <p:cNvPr id="3" name="标题 2"/>
          <p:cNvSpPr>
            <a:spLocks noGrp="1"/>
          </p:cNvSpPr>
          <p:nvPr>
            <p:ph type="title" hasCustomPrompt="1"/>
          </p:nvPr>
        </p:nvSpPr>
        <p:spPr>
          <a:xfrm>
            <a:off x="3452161" y="2126640"/>
            <a:ext cx="7650480" cy="735965"/>
          </a:xfrm>
        </p:spPr>
        <p:txBody>
          <a:bodyPr/>
          <a:lstStyle>
            <a:lvl1pPr algn="l">
              <a:defRPr sz="4400" b="1">
                <a:solidFill>
                  <a:schemeClr val="bg1"/>
                </a:solidFill>
                <a:latin typeface="+mj-lt"/>
                <a:ea typeface="微软雅黑" panose="020B0503020204020204" charset="-122"/>
              </a:defRPr>
            </a:lvl1pPr>
          </a:lstStyle>
          <a:p>
            <a:r>
              <a:rPr lang="zh-CN" altLang="en-US" dirty="0"/>
              <a:t>单击此处添加课程标题</a:t>
            </a:r>
          </a:p>
        </p:txBody>
      </p:sp>
      <p:sp>
        <p:nvSpPr>
          <p:cNvPr id="18" name="文本占位符 17"/>
          <p:cNvSpPr>
            <a:spLocks noGrp="1"/>
          </p:cNvSpPr>
          <p:nvPr>
            <p:ph type="body" idx="13" hasCustomPrompt="1"/>
          </p:nvPr>
        </p:nvSpPr>
        <p:spPr>
          <a:xfrm>
            <a:off x="4986655" y="3140910"/>
            <a:ext cx="6269990" cy="594995"/>
          </a:xfrm>
          <a:prstGeom prst="rect">
            <a:avLst/>
          </a:prstGeom>
        </p:spPr>
        <p:txBody>
          <a:bodyPr vert="horz" lIns="91440" tIns="45720" rIns="91440" bIns="45720" rtlCol="0">
            <a:normAutofit/>
          </a:bodyPr>
          <a:lstStyle>
            <a:lvl1pPr marL="0" indent="0">
              <a:buNone/>
              <a:defRPr sz="2800" b="1">
                <a:solidFill>
                  <a:schemeClr val="bg1"/>
                </a:solidFill>
                <a:latin typeface="+mj-lt"/>
                <a:ea typeface="微软雅黑" panose="020B0503020204020204" charset="-122"/>
              </a:defRPr>
            </a:lvl1pPr>
          </a:lstStyle>
          <a:p>
            <a:pPr lvl="0"/>
            <a:r>
              <a:rPr lang="zh-CN" altLang="en-US" dirty="0"/>
              <a:t>单击此处添加 主讲老师</a:t>
            </a:r>
            <a:r>
              <a:rPr lang="zh-CN" altLang="en-US" dirty="0">
                <a:sym typeface="+mn-ea"/>
              </a:rPr>
              <a:t>：</a:t>
            </a:r>
            <a:r>
              <a:rPr lang="en-US" altLang="zh-CN" dirty="0"/>
              <a:t>xxx</a:t>
            </a:r>
          </a:p>
        </p:txBody>
      </p:sp>
    </p:spTree>
    <p:extLst>
      <p:ext uri="{BB962C8B-B14F-4D97-AF65-F5344CB8AC3E}">
        <p14:creationId xmlns:p14="http://schemas.microsoft.com/office/powerpoint/2010/main" val="3687131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pic>
        <p:nvPicPr>
          <p:cNvPr id="16" name="图片 15" descr="/Users/lxm/Documents/1/雅思直播封面.png雅思直播封面"/>
          <p:cNvPicPr>
            <a:picLocks noChangeAspect="1"/>
          </p:cNvPicPr>
          <p:nvPr userDrawn="1"/>
        </p:nvPicPr>
        <p:blipFill>
          <a:blip r:embed="rId2"/>
          <a:srcRect/>
          <a:stretch>
            <a:fillRect/>
          </a:stretch>
        </p:blipFill>
        <p:spPr>
          <a:xfrm>
            <a:off x="-33" y="341"/>
            <a:ext cx="12192000" cy="6858000"/>
          </a:xfrm>
          <a:prstGeom prst="rect">
            <a:avLst/>
          </a:prstGeom>
        </p:spPr>
      </p:pic>
      <p:sp>
        <p:nvSpPr>
          <p:cNvPr id="17" name="圆角矩形 16"/>
          <p:cNvSpPr/>
          <p:nvPr userDrawn="1"/>
        </p:nvSpPr>
        <p:spPr>
          <a:xfrm>
            <a:off x="4657726" y="4359403"/>
            <a:ext cx="2877185" cy="50554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 name="组合 1"/>
          <p:cNvGrpSpPr/>
          <p:nvPr userDrawn="1"/>
        </p:nvGrpSpPr>
        <p:grpSpPr>
          <a:xfrm>
            <a:off x="4695191" y="4396239"/>
            <a:ext cx="713740" cy="431876"/>
            <a:chOff x="1168" y="7915"/>
            <a:chExt cx="1124" cy="680"/>
          </a:xfrm>
        </p:grpSpPr>
        <p:sp>
          <p:nvSpPr>
            <p:cNvPr id="19" name="圆角矩形 18"/>
            <p:cNvSpPr/>
            <p:nvPr userDrawn="1"/>
          </p:nvSpPr>
          <p:spPr>
            <a:xfrm>
              <a:off x="1168" y="791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0" name="组合 19"/>
            <p:cNvGrpSpPr/>
            <p:nvPr userDrawn="1"/>
          </p:nvGrpSpPr>
          <p:grpSpPr>
            <a:xfrm>
              <a:off x="1471" y="8053"/>
              <a:ext cx="526" cy="398"/>
              <a:chOff x="17688" y="1995"/>
              <a:chExt cx="9231" cy="6962"/>
            </a:xfrm>
          </p:grpSpPr>
          <p:sp>
            <p:nvSpPr>
              <p:cNvPr id="21" name="任意多边形 20"/>
              <p:cNvSpPr/>
              <p:nvPr/>
            </p:nvSpPr>
            <p:spPr>
              <a:xfrm>
                <a:off x="17688" y="1995"/>
                <a:ext cx="8310" cy="6963"/>
              </a:xfrm>
              <a:custGeom>
                <a:avLst/>
                <a:gdLst/>
                <a:ahLst/>
                <a:cxnLst/>
                <a:rect l="0" t="0" r="0" b="0"/>
                <a:pathLst>
                  <a:path w="14657" h="12281">
                    <a:moveTo>
                      <a:pt x="14406" y="5375"/>
                    </a:moveTo>
                    <a:lnTo>
                      <a:pt x="14406" y="5375"/>
                    </a:lnTo>
                    <a:cubicBezTo>
                      <a:pt x="14187" y="5218"/>
                      <a:pt x="13906" y="5281"/>
                      <a:pt x="13749" y="5469"/>
                    </a:cubicBezTo>
                    <a:cubicBezTo>
                      <a:pt x="10718" y="9624"/>
                      <a:pt x="10718" y="9624"/>
                      <a:pt x="10718" y="9624"/>
                    </a:cubicBezTo>
                    <a:cubicBezTo>
                      <a:pt x="10343" y="7749"/>
                      <a:pt x="8999" y="6218"/>
                      <a:pt x="7219" y="5562"/>
                    </a:cubicBezTo>
                    <a:cubicBezTo>
                      <a:pt x="8000" y="5000"/>
                      <a:pt x="8499" y="4125"/>
                      <a:pt x="8499" y="3094"/>
                    </a:cubicBezTo>
                    <a:cubicBezTo>
                      <a:pt x="8499" y="1375"/>
                      <a:pt x="7125" y="0"/>
                      <a:pt x="5407" y="0"/>
                    </a:cubicBezTo>
                    <a:cubicBezTo>
                      <a:pt x="3719" y="0"/>
                      <a:pt x="2344" y="1375"/>
                      <a:pt x="2344" y="3094"/>
                    </a:cubicBezTo>
                    <a:cubicBezTo>
                      <a:pt x="2344" y="4125"/>
                      <a:pt x="2844" y="5031"/>
                      <a:pt x="3594" y="5562"/>
                    </a:cubicBezTo>
                    <a:cubicBezTo>
                      <a:pt x="1500" y="6311"/>
                      <a:pt x="0" y="8311"/>
                      <a:pt x="0" y="10655"/>
                    </a:cubicBezTo>
                    <a:cubicBezTo>
                      <a:pt x="0" y="11311"/>
                      <a:pt x="0" y="11311"/>
                      <a:pt x="0" y="11311"/>
                    </a:cubicBezTo>
                    <a:cubicBezTo>
                      <a:pt x="0" y="11842"/>
                      <a:pt x="438" y="12280"/>
                      <a:pt x="969" y="12280"/>
                    </a:cubicBezTo>
                    <a:cubicBezTo>
                      <a:pt x="9874" y="12280"/>
                      <a:pt x="9874" y="12280"/>
                      <a:pt x="9874" y="12280"/>
                    </a:cubicBezTo>
                    <a:cubicBezTo>
                      <a:pt x="10406" y="12280"/>
                      <a:pt x="10812" y="11842"/>
                      <a:pt x="10812" y="11311"/>
                    </a:cubicBezTo>
                    <a:cubicBezTo>
                      <a:pt x="10812" y="11030"/>
                      <a:pt x="10812" y="11030"/>
                      <a:pt x="10812" y="11030"/>
                    </a:cubicBezTo>
                    <a:cubicBezTo>
                      <a:pt x="10843" y="10999"/>
                      <a:pt x="10874" y="10999"/>
                      <a:pt x="10906" y="10968"/>
                    </a:cubicBezTo>
                    <a:cubicBezTo>
                      <a:pt x="14499" y="6031"/>
                      <a:pt x="14499" y="6031"/>
                      <a:pt x="14499" y="6031"/>
                    </a:cubicBezTo>
                    <a:cubicBezTo>
                      <a:pt x="14656" y="5812"/>
                      <a:pt x="14624" y="5531"/>
                      <a:pt x="14406" y="5375"/>
                    </a:cubicBezTo>
                  </a:path>
                </a:pathLst>
              </a:custGeom>
              <a:solidFill>
                <a:srgbClr val="FFFFFF"/>
              </a:solidFill>
              <a:ln w="9525">
                <a:noFill/>
              </a:ln>
            </p:spPr>
            <p:txBody>
              <a:bodyPr/>
              <a:lstStyle/>
              <a:p>
                <a:endParaRPr lang="zh-CN" altLang="en-US" sz="1800"/>
              </a:p>
            </p:txBody>
          </p:sp>
          <p:sp>
            <p:nvSpPr>
              <p:cNvPr id="22" name="任意多边形 21"/>
              <p:cNvSpPr/>
              <p:nvPr/>
            </p:nvSpPr>
            <p:spPr>
              <a:xfrm>
                <a:off x="23163" y="2615"/>
                <a:ext cx="3757" cy="515"/>
              </a:xfrm>
              <a:custGeom>
                <a:avLst/>
                <a:gdLst/>
                <a:ahLst/>
                <a:cxnLst/>
                <a:rect l="0" t="0" r="0" b="0"/>
                <a:pathLst>
                  <a:path w="6626" h="907">
                    <a:moveTo>
                      <a:pt x="468" y="906"/>
                    </a:moveTo>
                    <a:lnTo>
                      <a:pt x="468" y="906"/>
                    </a:lnTo>
                    <a:cubicBezTo>
                      <a:pt x="6156" y="906"/>
                      <a:pt x="6156" y="906"/>
                      <a:pt x="6156" y="906"/>
                    </a:cubicBezTo>
                    <a:cubicBezTo>
                      <a:pt x="6437" y="906"/>
                      <a:pt x="6625" y="718"/>
                      <a:pt x="6625" y="468"/>
                    </a:cubicBezTo>
                    <a:cubicBezTo>
                      <a:pt x="6625" y="187"/>
                      <a:pt x="6437" y="0"/>
                      <a:pt x="6156" y="0"/>
                    </a:cubicBezTo>
                    <a:cubicBezTo>
                      <a:pt x="468" y="0"/>
                      <a:pt x="468" y="0"/>
                      <a:pt x="468" y="0"/>
                    </a:cubicBezTo>
                    <a:cubicBezTo>
                      <a:pt x="218" y="0"/>
                      <a:pt x="0" y="187"/>
                      <a:pt x="0" y="468"/>
                    </a:cubicBezTo>
                    <a:cubicBezTo>
                      <a:pt x="0" y="718"/>
                      <a:pt x="218" y="906"/>
                      <a:pt x="468" y="906"/>
                    </a:cubicBezTo>
                  </a:path>
                </a:pathLst>
              </a:custGeom>
              <a:solidFill>
                <a:srgbClr val="FFFFFF"/>
              </a:solidFill>
              <a:ln w="9525">
                <a:noFill/>
              </a:ln>
            </p:spPr>
            <p:txBody>
              <a:bodyPr/>
              <a:lstStyle/>
              <a:p>
                <a:endParaRPr lang="zh-CN" altLang="en-US" sz="1800"/>
              </a:p>
            </p:txBody>
          </p:sp>
          <p:sp>
            <p:nvSpPr>
              <p:cNvPr id="23" name="任意多边形 22"/>
              <p:cNvSpPr/>
              <p:nvPr/>
            </p:nvSpPr>
            <p:spPr>
              <a:xfrm>
                <a:off x="24315" y="3838"/>
                <a:ext cx="2605" cy="515"/>
              </a:xfrm>
              <a:custGeom>
                <a:avLst/>
                <a:gdLst/>
                <a:ahLst/>
                <a:cxnLst/>
                <a:rect l="0" t="0" r="0" b="0"/>
                <a:pathLst>
                  <a:path w="4595" h="907">
                    <a:moveTo>
                      <a:pt x="4125" y="0"/>
                    </a:moveTo>
                    <a:lnTo>
                      <a:pt x="4125" y="0"/>
                    </a:lnTo>
                    <a:cubicBezTo>
                      <a:pt x="437" y="0"/>
                      <a:pt x="437" y="0"/>
                      <a:pt x="437" y="0"/>
                    </a:cubicBezTo>
                    <a:cubicBezTo>
                      <a:pt x="187" y="0"/>
                      <a:pt x="0" y="187"/>
                      <a:pt x="0" y="469"/>
                    </a:cubicBezTo>
                    <a:cubicBezTo>
                      <a:pt x="0" y="719"/>
                      <a:pt x="187" y="906"/>
                      <a:pt x="437" y="906"/>
                    </a:cubicBezTo>
                    <a:cubicBezTo>
                      <a:pt x="4125" y="906"/>
                      <a:pt x="4125" y="906"/>
                      <a:pt x="4125" y="906"/>
                    </a:cubicBezTo>
                    <a:cubicBezTo>
                      <a:pt x="4406" y="906"/>
                      <a:pt x="4594" y="719"/>
                      <a:pt x="4594" y="469"/>
                    </a:cubicBezTo>
                    <a:cubicBezTo>
                      <a:pt x="4594" y="187"/>
                      <a:pt x="4406" y="0"/>
                      <a:pt x="4125" y="0"/>
                    </a:cubicBezTo>
                  </a:path>
                </a:pathLst>
              </a:custGeom>
              <a:solidFill>
                <a:srgbClr val="FFFFFF"/>
              </a:solidFill>
              <a:ln w="9525">
                <a:noFill/>
              </a:ln>
            </p:spPr>
            <p:txBody>
              <a:bodyPr/>
              <a:lstStyle/>
              <a:p>
                <a:endParaRPr lang="zh-CN" altLang="en-US" sz="1800"/>
              </a:p>
            </p:txBody>
          </p:sp>
        </p:grpSp>
      </p:grpSp>
      <p:sp>
        <p:nvSpPr>
          <p:cNvPr id="24" name="标题 23"/>
          <p:cNvSpPr>
            <a:spLocks noGrp="1"/>
          </p:cNvSpPr>
          <p:nvPr>
            <p:ph type="ctrTitle" hasCustomPrompt="1"/>
          </p:nvPr>
        </p:nvSpPr>
        <p:spPr>
          <a:xfrm>
            <a:off x="502921" y="2182877"/>
            <a:ext cx="11187431" cy="852955"/>
          </a:xfrm>
          <a:effectLst>
            <a:outerShdw dist="50800" dir="5400000" algn="t" rotWithShape="0">
              <a:srgbClr val="081D59">
                <a:alpha val="50000"/>
              </a:srgbClr>
            </a:outerShdw>
          </a:effectLst>
        </p:spPr>
        <p:txBody>
          <a:bodyPr wrap="square" anchor="t" anchorCtr="0">
            <a:spAutoFit/>
          </a:bodyPr>
          <a:lstStyle>
            <a:lvl1pPr algn="ctr">
              <a:defRPr sz="5500" b="1" u="none" strike="noStrike" kern="1200" cap="none" spc="0" normalizeH="0">
                <a:gradFill>
                  <a:gsLst>
                    <a:gs pos="0">
                      <a:srgbClr val="FEFEFE"/>
                    </a:gs>
                    <a:gs pos="100000">
                      <a:srgbClr val="C6EBFF"/>
                    </a:gs>
                  </a:gsLst>
                  <a:lin ang="5400000" scaled="0"/>
                </a:gradFill>
                <a:latin typeface="+mj-ea"/>
                <a:ea typeface="+mj-ea"/>
                <a:cs typeface="Arial Black" panose="020B0A04020102020204" charset="0"/>
              </a:defRPr>
            </a:lvl1pPr>
          </a:lstStyle>
          <a:p>
            <a:r>
              <a:rPr lang="zh-CN" altLang="en-US"/>
              <a:t>单击此处添加主标题</a:t>
            </a:r>
            <a:endParaRPr lang="en-US" altLang="zh-CN"/>
          </a:p>
        </p:txBody>
      </p:sp>
      <p:sp>
        <p:nvSpPr>
          <p:cNvPr id="4" name="副标题 3"/>
          <p:cNvSpPr>
            <a:spLocks noGrp="1"/>
          </p:cNvSpPr>
          <p:nvPr>
            <p:ph type="subTitle" idx="1" hasCustomPrompt="1"/>
          </p:nvPr>
        </p:nvSpPr>
        <p:spPr>
          <a:xfrm>
            <a:off x="502921" y="3217474"/>
            <a:ext cx="11187431" cy="478239"/>
          </a:xfrm>
        </p:spPr>
        <p:txBody>
          <a:bodyPr wrap="square">
            <a:spAutoFit/>
          </a:bodyPr>
          <a:lstStyle>
            <a:lvl1pPr marL="0" indent="0" algn="ctr">
              <a:buNone/>
              <a:defRPr sz="2800" u="none" strike="noStrike" kern="1200" cap="none" spc="0" normalizeH="0">
                <a:solidFill>
                  <a:schemeClr val="bg1"/>
                </a:solidFill>
                <a:uFillTx/>
                <a:latin typeface="+mn-ea"/>
                <a:ea typeface="+mn-ea"/>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单击此处添加副标题</a:t>
            </a:r>
          </a:p>
        </p:txBody>
      </p:sp>
      <p:sp>
        <p:nvSpPr>
          <p:cNvPr id="5" name="文本占位符 4"/>
          <p:cNvSpPr>
            <a:spLocks noGrp="1"/>
          </p:cNvSpPr>
          <p:nvPr>
            <p:ph type="body" sz="quarter" idx="3" hasCustomPrompt="1"/>
          </p:nvPr>
        </p:nvSpPr>
        <p:spPr>
          <a:xfrm>
            <a:off x="5409565" y="4359403"/>
            <a:ext cx="2012315" cy="506184"/>
          </a:xfrm>
        </p:spPr>
        <p:txBody>
          <a:bodyPr wrap="square" tIns="50165" anchor="ctr" anchorCtr="0">
            <a:normAutofit/>
          </a:bodyPr>
          <a:lstStyle>
            <a:lvl1pPr marL="0" indent="0" algn="ctr">
              <a:lnSpc>
                <a:spcPct val="100000"/>
              </a:lnSpc>
              <a:buNone/>
              <a:defRPr sz="2700" b="0" u="none" strike="noStrike" kern="1200" cap="none" spc="0" normalizeH="0">
                <a:solidFill>
                  <a:srgbClr val="0B2885"/>
                </a:solidFill>
                <a:uFillTx/>
                <a:latin typeface="+mn-ea"/>
                <a:ea typeface="+mn-ea"/>
                <a:cs typeface="Microsoft YaHei Regular" panose="020B0503020204020204" charset="-122"/>
              </a:defRPr>
            </a:lvl1pPr>
            <a:lvl2pPr marL="457189" indent="0">
              <a:buNone/>
              <a:defRPr sz="2400"/>
            </a:lvl2pPr>
            <a:lvl3pPr marL="914377" indent="0">
              <a:buNone/>
              <a:defRPr sz="2000"/>
            </a:lvl3pPr>
            <a:lvl4pPr marL="1371566" indent="0">
              <a:buNone/>
              <a:defRPr sz="1800"/>
            </a:lvl4pPr>
            <a:lvl5pPr marL="1828754" indent="0">
              <a:buNone/>
              <a:defRPr sz="1800"/>
            </a:lvl5pPr>
            <a:lvl6pPr marL="2285943" indent="0">
              <a:buNone/>
              <a:defRPr sz="1800"/>
            </a:lvl6pPr>
            <a:lvl7pPr marL="2743978" indent="0">
              <a:buNone/>
              <a:defRPr sz="1800"/>
            </a:lvl7pPr>
            <a:lvl8pPr marL="3201167" indent="0">
              <a:buNone/>
              <a:defRPr sz="1800"/>
            </a:lvl8pPr>
            <a:lvl9pPr marL="3658355" indent="0">
              <a:buNone/>
              <a:defRPr sz="1800"/>
            </a:lvl9pPr>
          </a:lstStyle>
          <a:p>
            <a:pPr lvl="0"/>
            <a:r>
              <a:rPr lang="en-US" altLang="zh-CN"/>
              <a:t>XXX</a:t>
            </a:r>
            <a:endParaRPr lang="zh-CN" altLang="en-US"/>
          </a:p>
        </p:txBody>
      </p:sp>
    </p:spTree>
    <p:extLst>
      <p:ext uri="{BB962C8B-B14F-4D97-AF65-F5344CB8AC3E}">
        <p14:creationId xmlns:p14="http://schemas.microsoft.com/office/powerpoint/2010/main" val="2215687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任意多边形 1"/>
          <p:cNvSpPr/>
          <p:nvPr userDrawn="1"/>
        </p:nvSpPr>
        <p:spPr>
          <a:xfrm>
            <a:off x="552451" y="1360409"/>
            <a:ext cx="429168" cy="36079"/>
          </a:xfrm>
          <a:custGeom>
            <a:avLst/>
            <a:gdLst/>
            <a:ahLst/>
            <a:cxnLst/>
            <a:rect l="0" t="0" r="0" b="0"/>
            <a:pathLst>
              <a:path w="2158" h="375">
                <a:moveTo>
                  <a:pt x="2032" y="374"/>
                </a:moveTo>
                <a:lnTo>
                  <a:pt x="2032" y="374"/>
                </a:lnTo>
                <a:cubicBezTo>
                  <a:pt x="32" y="374"/>
                  <a:pt x="32" y="374"/>
                  <a:pt x="32" y="374"/>
                </a:cubicBezTo>
                <a:cubicBezTo>
                  <a:pt x="0" y="374"/>
                  <a:pt x="0" y="343"/>
                  <a:pt x="0" y="343"/>
                </a:cubicBezTo>
                <a:cubicBezTo>
                  <a:pt x="94" y="31"/>
                  <a:pt x="94" y="31"/>
                  <a:pt x="94" y="31"/>
                </a:cubicBezTo>
                <a:cubicBezTo>
                  <a:pt x="94" y="31"/>
                  <a:pt x="94" y="0"/>
                  <a:pt x="125" y="0"/>
                </a:cubicBezTo>
                <a:cubicBezTo>
                  <a:pt x="2125" y="0"/>
                  <a:pt x="2125" y="0"/>
                  <a:pt x="2125" y="0"/>
                </a:cubicBezTo>
                <a:cubicBezTo>
                  <a:pt x="2125" y="0"/>
                  <a:pt x="2157" y="31"/>
                  <a:pt x="2157" y="62"/>
                </a:cubicBezTo>
                <a:cubicBezTo>
                  <a:pt x="2063" y="343"/>
                  <a:pt x="2063" y="343"/>
                  <a:pt x="2063" y="343"/>
                </a:cubicBezTo>
                <a:cubicBezTo>
                  <a:pt x="2063" y="374"/>
                  <a:pt x="2063" y="374"/>
                  <a:pt x="2032" y="374"/>
                </a:cubicBezTo>
              </a:path>
            </a:pathLst>
          </a:custGeom>
          <a:solidFill>
            <a:srgbClr val="3717C8"/>
          </a:solidFill>
          <a:ln w="9525">
            <a:noFill/>
          </a:ln>
        </p:spPr>
        <p:txBody>
          <a:bodyPr/>
          <a:lstStyle/>
          <a:p>
            <a:endParaRPr lang="zh-CN" altLang="en-US" sz="1800"/>
          </a:p>
        </p:txBody>
      </p:sp>
      <p:sp>
        <p:nvSpPr>
          <p:cNvPr id="3" name="任意多边形 2"/>
          <p:cNvSpPr/>
          <p:nvPr userDrawn="1"/>
        </p:nvSpPr>
        <p:spPr>
          <a:xfrm>
            <a:off x="998827" y="1361130"/>
            <a:ext cx="935951" cy="36079"/>
          </a:xfrm>
          <a:custGeom>
            <a:avLst/>
            <a:gdLst/>
            <a:ahLst/>
            <a:cxnLst/>
            <a:rect l="0" t="0" r="0" b="0"/>
            <a:pathLst>
              <a:path w="5968" h="375">
                <a:moveTo>
                  <a:pt x="5842" y="374"/>
                </a:moveTo>
                <a:lnTo>
                  <a:pt x="5842" y="374"/>
                </a:lnTo>
                <a:cubicBezTo>
                  <a:pt x="31" y="374"/>
                  <a:pt x="31" y="374"/>
                  <a:pt x="31" y="374"/>
                </a:cubicBezTo>
                <a:lnTo>
                  <a:pt x="0" y="343"/>
                </a:lnTo>
                <a:cubicBezTo>
                  <a:pt x="93" y="31"/>
                  <a:pt x="93" y="31"/>
                  <a:pt x="93" y="31"/>
                </a:cubicBezTo>
                <a:lnTo>
                  <a:pt x="125" y="0"/>
                </a:lnTo>
                <a:cubicBezTo>
                  <a:pt x="5936" y="0"/>
                  <a:pt x="5936" y="0"/>
                  <a:pt x="5936" y="0"/>
                </a:cubicBezTo>
                <a:cubicBezTo>
                  <a:pt x="5936" y="0"/>
                  <a:pt x="5967" y="31"/>
                  <a:pt x="5967" y="62"/>
                </a:cubicBezTo>
                <a:cubicBezTo>
                  <a:pt x="5874" y="343"/>
                  <a:pt x="5874" y="343"/>
                  <a:pt x="5874" y="343"/>
                </a:cubicBezTo>
                <a:cubicBezTo>
                  <a:pt x="5874" y="374"/>
                  <a:pt x="5842" y="374"/>
                  <a:pt x="5842" y="374"/>
                </a:cubicBezTo>
              </a:path>
            </a:pathLst>
          </a:custGeom>
          <a:gradFill>
            <a:gsLst>
              <a:gs pos="0">
                <a:schemeClr val="bg1"/>
              </a:gs>
              <a:gs pos="100000">
                <a:srgbClr val="3717C8"/>
              </a:gs>
            </a:gsLst>
            <a:lin ang="10800000" scaled="0"/>
          </a:gradFill>
          <a:ln w="9525">
            <a:noFill/>
          </a:ln>
        </p:spPr>
        <p:txBody>
          <a:bodyPr/>
          <a:lstStyle/>
          <a:p>
            <a:endParaRPr lang="zh-CN" altLang="en-US" sz="1800"/>
          </a:p>
        </p:txBody>
      </p:sp>
      <p:sp>
        <p:nvSpPr>
          <p:cNvPr id="7" name="标题 6"/>
          <p:cNvSpPr>
            <a:spLocks noGrp="1"/>
          </p:cNvSpPr>
          <p:nvPr>
            <p:ph type="ctrTitle" hasCustomPrompt="1"/>
          </p:nvPr>
        </p:nvSpPr>
        <p:spPr>
          <a:xfrm>
            <a:off x="467360" y="838201"/>
            <a:ext cx="11264053" cy="508847"/>
          </a:xfrm>
        </p:spPr>
        <p:txBody>
          <a:bodyPr wrap="square" anchor="t" anchorCtr="0">
            <a:spAutoFit/>
          </a:bodyPr>
          <a:lstStyle>
            <a:lvl1pPr algn="l">
              <a:defRPr sz="2800" b="1" u="none" strike="noStrike" kern="1200" cap="none" spc="0" normalizeH="0">
                <a:solidFill>
                  <a:schemeClr val="tx1">
                    <a:lumMod val="85000"/>
                    <a:lumOff val="15000"/>
                  </a:schemeClr>
                </a:solidFill>
                <a:uFillTx/>
                <a:latin typeface="+mj-ea"/>
                <a:ea typeface="+mj-ea"/>
              </a:defRPr>
            </a:lvl1pPr>
          </a:lstStyle>
          <a:p>
            <a:r>
              <a:rPr lang="zh-CN" altLang="en-US"/>
              <a:t>添加文本</a:t>
            </a:r>
          </a:p>
        </p:txBody>
      </p:sp>
      <p:sp>
        <p:nvSpPr>
          <p:cNvPr id="10" name="副标题 9"/>
          <p:cNvSpPr>
            <a:spLocks noGrp="1"/>
          </p:cNvSpPr>
          <p:nvPr>
            <p:ph type="subTitle" idx="1" hasCustomPrompt="1"/>
          </p:nvPr>
        </p:nvSpPr>
        <p:spPr>
          <a:xfrm>
            <a:off x="462280" y="1696720"/>
            <a:ext cx="11264053" cy="4480560"/>
          </a:xfrm>
        </p:spPr>
        <p:txBody>
          <a:bodyPr wrap="square">
            <a:normAutofit/>
          </a:bodyPr>
          <a:lstStyle>
            <a:lvl1pPr marL="0" indent="0" algn="l">
              <a:lnSpc>
                <a:spcPct val="120000"/>
              </a:lnSpc>
              <a:spcBef>
                <a:spcPts val="0"/>
              </a:spcBef>
              <a:spcAft>
                <a:spcPts val="0"/>
              </a:spcAft>
              <a:buNone/>
              <a:defRPr sz="2000"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zh-CN" altLang="en-US" u="sng"/>
          </a:p>
          <a:p>
            <a:endParaRPr lang="zh-CN" altLang="en-US"/>
          </a:p>
          <a:p>
            <a:endParaRPr lang="zh-CN" altLang="en-US"/>
          </a:p>
        </p:txBody>
      </p:sp>
    </p:spTree>
    <p:extLst>
      <p:ext uri="{BB962C8B-B14F-4D97-AF65-F5344CB8AC3E}">
        <p14:creationId xmlns:p14="http://schemas.microsoft.com/office/powerpoint/2010/main" val="8309441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grpSp>
        <p:nvGrpSpPr>
          <p:cNvPr id="5" name="组合 4"/>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 name="标题 9"/>
          <p:cNvSpPr>
            <a:spLocks noGrp="1"/>
          </p:cNvSpPr>
          <p:nvPr>
            <p:ph type="ctrTitle" hasCustomPrompt="1"/>
          </p:nvPr>
        </p:nvSpPr>
        <p:spPr>
          <a:xfrm>
            <a:off x="866987" y="855134"/>
            <a:ext cx="10842413"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副标题 10"/>
          <p:cNvSpPr>
            <a:spLocks noGrp="1"/>
          </p:cNvSpPr>
          <p:nvPr>
            <p:ph type="subTitle" idx="1" hasCustomPrompt="1"/>
          </p:nvPr>
        </p:nvSpPr>
        <p:spPr>
          <a:xfrm>
            <a:off x="461434" y="1463040"/>
            <a:ext cx="11247967" cy="4715087"/>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en-US" altLang="zh-CN"/>
          </a:p>
        </p:txBody>
      </p:sp>
    </p:spTree>
    <p:extLst>
      <p:ext uri="{BB962C8B-B14F-4D97-AF65-F5344CB8AC3E}">
        <p14:creationId xmlns:p14="http://schemas.microsoft.com/office/powerpoint/2010/main" val="3436939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grpSp>
        <p:nvGrpSpPr>
          <p:cNvPr id="7" name="组合 6"/>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 name="标题 9"/>
          <p:cNvSpPr>
            <a:spLocks noGrp="1"/>
          </p:cNvSpPr>
          <p:nvPr>
            <p:ph type="ctrTitle" hasCustomPrompt="1"/>
          </p:nvPr>
        </p:nvSpPr>
        <p:spPr>
          <a:xfrm>
            <a:off x="866987" y="855134"/>
            <a:ext cx="10803467"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内容占位符 10"/>
          <p:cNvSpPr>
            <a:spLocks noGrp="1"/>
          </p:cNvSpPr>
          <p:nvPr>
            <p:ph idx="13" hasCustomPrompt="1"/>
          </p:nvPr>
        </p:nvSpPr>
        <p:spPr>
          <a:xfrm>
            <a:off x="462281" y="1463041"/>
            <a:ext cx="11209020" cy="4713393"/>
          </a:xfrm>
        </p:spPr>
        <p:txBody>
          <a:bodyPr/>
          <a:lstStyle>
            <a:lvl1pPr>
              <a:lnSpc>
                <a:spcPct val="120000"/>
              </a:lnSpc>
              <a:spcAft>
                <a:spcPts val="0"/>
              </a:spcAft>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a:lnSpc>
                <a:spcPct val="120000"/>
              </a:lnSpc>
              <a:spcAft>
                <a:spcPts val="0"/>
              </a:spcAft>
              <a:defRPr sz="2000" u="none" strike="noStrike" kern="1200" cap="none" spc="0" normalizeH="0">
                <a:solidFill>
                  <a:schemeClr val="tx1">
                    <a:lumMod val="85000"/>
                    <a:lumOff val="15000"/>
                  </a:schemeClr>
                </a:solidFill>
                <a:uFillTx/>
                <a:latin typeface="+mn-ea"/>
                <a:ea typeface="+mn-ea"/>
              </a:defRPr>
            </a:lvl2pPr>
            <a:lvl3pPr>
              <a:lnSpc>
                <a:spcPct val="120000"/>
              </a:lnSpc>
              <a:spcAft>
                <a:spcPts val="0"/>
              </a:spcAft>
              <a:defRPr sz="2000" u="none" strike="noStrike" kern="1200" cap="none" spc="0" normalizeH="0">
                <a:solidFill>
                  <a:schemeClr val="tx1">
                    <a:lumMod val="85000"/>
                    <a:lumOff val="15000"/>
                  </a:schemeClr>
                </a:solidFill>
                <a:uFillTx/>
                <a:latin typeface="+mn-ea"/>
                <a:ea typeface="+mn-ea"/>
              </a:defRPr>
            </a:lvl3pPr>
            <a:lvl4pPr>
              <a:lnSpc>
                <a:spcPct val="120000"/>
              </a:lnSpc>
              <a:spcAft>
                <a:spcPts val="0"/>
              </a:spcAft>
              <a:defRPr sz="2000" u="none" strike="noStrike" kern="1200" cap="none" spc="0" normalizeH="0">
                <a:solidFill>
                  <a:schemeClr val="tx1">
                    <a:lumMod val="85000"/>
                    <a:lumOff val="15000"/>
                  </a:schemeClr>
                </a:solidFill>
                <a:uFillTx/>
                <a:latin typeface="+mn-ea"/>
                <a:ea typeface="+mn-ea"/>
              </a:defRPr>
            </a:lvl4pPr>
            <a:lvl5pPr>
              <a:lnSpc>
                <a:spcPct val="120000"/>
              </a:lnSpc>
              <a:spcAft>
                <a:spcPts val="0"/>
              </a:spcAft>
              <a:defRPr sz="2000" u="none" strike="noStrike" kern="1200" cap="none" spc="0" normalizeH="0">
                <a:solidFill>
                  <a:schemeClr val="tx1">
                    <a:lumMod val="85000"/>
                    <a:lumOff val="15000"/>
                  </a:schemeClr>
                </a:solidFill>
                <a:uFillTx/>
                <a:latin typeface="+mn-ea"/>
                <a:ea typeface="+mn-ea"/>
              </a:defRPr>
            </a:lvl5pPr>
          </a:lstStyle>
          <a:p>
            <a:pPr lvl="0"/>
            <a:r>
              <a:rPr lang="zh-CN" altLang="en-US"/>
              <a:t>单击此处添加文本内容</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691530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7" name="标题 6"/>
          <p:cNvSpPr>
            <a:spLocks noGrp="1"/>
          </p:cNvSpPr>
          <p:nvPr>
            <p:ph type="ctrTitle" hasCustomPrompt="1"/>
          </p:nvPr>
        </p:nvSpPr>
        <p:spPr>
          <a:xfrm>
            <a:off x="866775" y="854861"/>
            <a:ext cx="8100000" cy="368364"/>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cs typeface="Arial Bold" panose="020B0604020202020204" charset="0"/>
              </a:defRPr>
            </a:lvl1pPr>
          </a:lstStyle>
          <a:p>
            <a:r>
              <a:rPr lang="zh-CN" altLang="en-US">
                <a:sym typeface="+mn-ea"/>
              </a:rPr>
              <a:t>单击此处添加标题</a:t>
            </a:r>
            <a:endParaRPr lang="en-US" altLang="zh-CN">
              <a:sym typeface="+mn-ea"/>
            </a:endParaRPr>
          </a:p>
        </p:txBody>
      </p:sp>
      <p:grpSp>
        <p:nvGrpSpPr>
          <p:cNvPr id="8" name="组合 7"/>
          <p:cNvGrpSpPr/>
          <p:nvPr userDrawn="1"/>
        </p:nvGrpSpPr>
        <p:grpSpPr>
          <a:xfrm>
            <a:off x="501651" y="878359"/>
            <a:ext cx="295275" cy="270557"/>
            <a:chOff x="1214" y="2747"/>
            <a:chExt cx="465" cy="426"/>
          </a:xfrm>
        </p:grpSpPr>
        <p:sp>
          <p:nvSpPr>
            <p:cNvPr id="9" name="椭圆 8"/>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椭圆 9"/>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Tree>
    <p:extLst>
      <p:ext uri="{BB962C8B-B14F-4D97-AF65-F5344CB8AC3E}">
        <p14:creationId xmlns:p14="http://schemas.microsoft.com/office/powerpoint/2010/main" val="30044847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副标题 1"/>
          <p:cNvSpPr>
            <a:spLocks noGrp="1"/>
          </p:cNvSpPr>
          <p:nvPr>
            <p:ph type="subTitle" idx="1" hasCustomPrompt="1"/>
          </p:nvPr>
        </p:nvSpPr>
        <p:spPr>
          <a:xfrm>
            <a:off x="462281" y="862482"/>
            <a:ext cx="8531860" cy="5315245"/>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sym typeface="+mn-ea"/>
              </a:rPr>
              <a:t>单击此处添加文本内容</a:t>
            </a:r>
            <a:endParaRPr lang="en-US" altLang="zh-CN">
              <a:sym typeface="+mn-ea"/>
            </a:endParaRPr>
          </a:p>
        </p:txBody>
      </p:sp>
    </p:spTree>
    <p:extLst>
      <p:ext uri="{BB962C8B-B14F-4D97-AF65-F5344CB8AC3E}">
        <p14:creationId xmlns:p14="http://schemas.microsoft.com/office/powerpoint/2010/main" val="37463182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54233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pic>
        <p:nvPicPr>
          <p:cNvPr id="16" name="图片 15" descr="/Users/lxm/Documents/1/雅思直播封底.png雅思直播封底"/>
          <p:cNvPicPr>
            <a:picLocks noChangeAspect="1"/>
          </p:cNvPicPr>
          <p:nvPr userDrawn="1"/>
        </p:nvPicPr>
        <p:blipFill>
          <a:blip r:embed="rId2"/>
          <a:srcRect/>
          <a:stretch>
            <a:fillRect/>
          </a:stretch>
        </p:blipFill>
        <p:spPr>
          <a:xfrm>
            <a:off x="-33" y="341"/>
            <a:ext cx="12192000" cy="6858000"/>
          </a:xfrm>
          <a:prstGeom prst="rect">
            <a:avLst/>
          </a:prstGeom>
        </p:spPr>
      </p:pic>
      <p:sp>
        <p:nvSpPr>
          <p:cNvPr id="6" name="文本框 5"/>
          <p:cNvSpPr txBox="1"/>
          <p:nvPr userDrawn="1"/>
        </p:nvSpPr>
        <p:spPr>
          <a:xfrm>
            <a:off x="553086" y="3217474"/>
            <a:ext cx="11085831" cy="480131"/>
          </a:xfrm>
          <a:prstGeom prst="rect">
            <a:avLst/>
          </a:prstGeom>
          <a:noFill/>
        </p:spPr>
        <p:txBody>
          <a:bodyPr wrap="square" rtlCol="0">
            <a:spAutoFit/>
          </a:bodyPr>
          <a:lstStyle/>
          <a:p>
            <a:pPr algn="ctr">
              <a:lnSpc>
                <a:spcPct val="90000"/>
              </a:lnSpc>
              <a:spcBef>
                <a:spcPts val="0"/>
              </a:spcBef>
              <a:spcAft>
                <a:spcPts val="0"/>
              </a:spcAft>
            </a:pPr>
            <a:r>
              <a:rPr lang="zh-CN" altLang="en-US" sz="2800">
                <a:solidFill>
                  <a:srgbClr val="FFFFFF"/>
                </a:solidFill>
                <a:cs typeface="Microsoft YaHei Regular" panose="020B0503020204020204" charset="-122"/>
                <a:sym typeface="+mn-ea"/>
              </a:rPr>
              <a:t>新东方官方网络课堂</a:t>
            </a:r>
            <a:endParaRPr lang="zh-CN" altLang="en-US" sz="2800">
              <a:solidFill>
                <a:srgbClr val="FFFFFF"/>
              </a:solidFill>
              <a:latin typeface="Arial Regular" panose="020B0604020202020204" charset="0"/>
              <a:cs typeface="Microsoft YaHei Regular" panose="020B0503020204020204" charset="-122"/>
              <a:sym typeface="+mn-ea"/>
            </a:endParaRPr>
          </a:p>
        </p:txBody>
      </p:sp>
      <p:sp>
        <p:nvSpPr>
          <p:cNvPr id="8" name="文本框 7"/>
          <p:cNvSpPr txBox="1"/>
          <p:nvPr userDrawn="1"/>
        </p:nvSpPr>
        <p:spPr>
          <a:xfrm>
            <a:off x="468631" y="2198120"/>
            <a:ext cx="11254740" cy="854080"/>
          </a:xfrm>
          <a:prstGeom prst="rect">
            <a:avLst/>
          </a:prstGeom>
          <a:noFill/>
          <a:effectLst>
            <a:outerShdw dist="50800" dir="5400000" algn="t" rotWithShape="0">
              <a:srgbClr val="081D59">
                <a:alpha val="50000"/>
              </a:srgbClr>
            </a:outerShdw>
          </a:effectLst>
        </p:spPr>
        <p:txBody>
          <a:bodyPr wrap="square" rtlCol="0">
            <a:spAutoFit/>
          </a:bodyPr>
          <a:lstStyle/>
          <a:p>
            <a:pPr algn="ctr">
              <a:lnSpc>
                <a:spcPct val="90000"/>
              </a:lnSpc>
              <a:spcBef>
                <a:spcPts val="0"/>
              </a:spcBef>
              <a:spcAft>
                <a:spcPts val="0"/>
              </a:spcAft>
            </a:pPr>
            <a:r>
              <a:rPr lang="en-US" altLang="zh-CN" sz="5500" b="1">
                <a:gradFill>
                  <a:gsLst>
                    <a:gs pos="0">
                      <a:srgbClr val="FEFEFE"/>
                    </a:gs>
                    <a:gs pos="100000">
                      <a:srgbClr val="C6EBFF"/>
                    </a:gs>
                  </a:gsLst>
                  <a:lin ang="5400000" scaled="0"/>
                </a:gradFill>
                <a:latin typeface="Arial Black" panose="020B0A04020102020204" charset="0"/>
                <a:ea typeface="Microsoft YaHei Heavy" panose="020B0502040204020203" charset="-122"/>
                <a:cs typeface="Arial Black" panose="020B0A04020102020204" charset="0"/>
                <a:sym typeface="+mn-ea"/>
              </a:rPr>
              <a:t>THANKS</a:t>
            </a:r>
          </a:p>
        </p:txBody>
      </p:sp>
      <p:grpSp>
        <p:nvGrpSpPr>
          <p:cNvPr id="5" name="组合 4"/>
          <p:cNvGrpSpPr/>
          <p:nvPr userDrawn="1"/>
        </p:nvGrpSpPr>
        <p:grpSpPr>
          <a:xfrm>
            <a:off x="4350386" y="4359403"/>
            <a:ext cx="3491231" cy="505548"/>
            <a:chOff x="1109" y="6864"/>
            <a:chExt cx="5498" cy="796"/>
          </a:xfrm>
        </p:grpSpPr>
        <p:sp>
          <p:nvSpPr>
            <p:cNvPr id="17" name="圆角矩形 16"/>
            <p:cNvSpPr/>
            <p:nvPr userDrawn="1"/>
          </p:nvSpPr>
          <p:spPr>
            <a:xfrm>
              <a:off x="1109" y="6864"/>
              <a:ext cx="5499" cy="79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nvGrpSpPr>
            <p:cNvPr id="2" name="组合 1"/>
            <p:cNvGrpSpPr/>
            <p:nvPr userDrawn="1"/>
          </p:nvGrpSpPr>
          <p:grpSpPr>
            <a:xfrm>
              <a:off x="1168" y="6925"/>
              <a:ext cx="1124" cy="680"/>
              <a:chOff x="1168" y="6925"/>
              <a:chExt cx="1124" cy="680"/>
            </a:xfrm>
          </p:grpSpPr>
          <p:sp>
            <p:nvSpPr>
              <p:cNvPr id="19" name="圆角矩形 18"/>
              <p:cNvSpPr/>
              <p:nvPr userDrawn="1"/>
            </p:nvSpPr>
            <p:spPr>
              <a:xfrm>
                <a:off x="1168" y="692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073" name="任意多边形 3072"/>
              <p:cNvSpPr/>
              <p:nvPr userDrawn="1"/>
            </p:nvSpPr>
            <p:spPr>
              <a:xfrm>
                <a:off x="1467" y="7051"/>
                <a:ext cx="530" cy="407"/>
              </a:xfrm>
              <a:custGeom>
                <a:avLst/>
                <a:gdLst/>
                <a:ahLst/>
                <a:cxnLst/>
                <a:rect l="0" t="0" r="0" b="0"/>
                <a:pathLst>
                  <a:path w="11157" h="8563">
                    <a:moveTo>
                      <a:pt x="10624" y="7000"/>
                    </a:moveTo>
                    <a:lnTo>
                      <a:pt x="10624" y="7000"/>
                    </a:lnTo>
                    <a:cubicBezTo>
                      <a:pt x="8031" y="5468"/>
                      <a:pt x="8031" y="5468"/>
                      <a:pt x="8031" y="5468"/>
                    </a:cubicBezTo>
                    <a:cubicBezTo>
                      <a:pt x="8624" y="3719"/>
                      <a:pt x="7905" y="1688"/>
                      <a:pt x="6249" y="719"/>
                    </a:cubicBezTo>
                    <a:cubicBezTo>
                      <a:pt x="5313" y="157"/>
                      <a:pt x="4219" y="0"/>
                      <a:pt x="3188" y="282"/>
                    </a:cubicBezTo>
                    <a:cubicBezTo>
                      <a:pt x="2125" y="563"/>
                      <a:pt x="1250" y="1219"/>
                      <a:pt x="719" y="2157"/>
                    </a:cubicBezTo>
                    <a:cubicBezTo>
                      <a:pt x="156" y="3063"/>
                      <a:pt x="0" y="4157"/>
                      <a:pt x="282" y="5218"/>
                    </a:cubicBezTo>
                    <a:cubicBezTo>
                      <a:pt x="563" y="6250"/>
                      <a:pt x="1219" y="7125"/>
                      <a:pt x="2157" y="7687"/>
                    </a:cubicBezTo>
                    <a:cubicBezTo>
                      <a:pt x="2782" y="8062"/>
                      <a:pt x="3500" y="8218"/>
                      <a:pt x="4188" y="8218"/>
                    </a:cubicBezTo>
                    <a:cubicBezTo>
                      <a:pt x="5313" y="8218"/>
                      <a:pt x="6406" y="7781"/>
                      <a:pt x="7187" y="6906"/>
                    </a:cubicBezTo>
                    <a:cubicBezTo>
                      <a:pt x="9781" y="8437"/>
                      <a:pt x="9781" y="8437"/>
                      <a:pt x="9781" y="8437"/>
                    </a:cubicBezTo>
                    <a:cubicBezTo>
                      <a:pt x="9905" y="8531"/>
                      <a:pt x="10062" y="8562"/>
                      <a:pt x="10187" y="8562"/>
                    </a:cubicBezTo>
                    <a:cubicBezTo>
                      <a:pt x="10468" y="8562"/>
                      <a:pt x="10749" y="8406"/>
                      <a:pt x="10906" y="8156"/>
                    </a:cubicBezTo>
                    <a:cubicBezTo>
                      <a:pt x="11156" y="7750"/>
                      <a:pt x="10999" y="7250"/>
                      <a:pt x="10624" y="7000"/>
                    </a:cubicBezTo>
                    <a:close/>
                    <a:moveTo>
                      <a:pt x="4188" y="6812"/>
                    </a:moveTo>
                    <a:lnTo>
                      <a:pt x="4188" y="6812"/>
                    </a:lnTo>
                    <a:cubicBezTo>
                      <a:pt x="3750" y="6812"/>
                      <a:pt x="3282" y="6687"/>
                      <a:pt x="2875" y="6437"/>
                    </a:cubicBezTo>
                    <a:cubicBezTo>
                      <a:pt x="2250" y="6093"/>
                      <a:pt x="1844" y="5531"/>
                      <a:pt x="1657" y="4843"/>
                    </a:cubicBezTo>
                    <a:cubicBezTo>
                      <a:pt x="1469" y="4188"/>
                      <a:pt x="1594" y="3469"/>
                      <a:pt x="1938" y="2876"/>
                    </a:cubicBezTo>
                    <a:cubicBezTo>
                      <a:pt x="2282" y="2251"/>
                      <a:pt x="2844" y="1844"/>
                      <a:pt x="3531" y="1657"/>
                    </a:cubicBezTo>
                    <a:cubicBezTo>
                      <a:pt x="3750" y="1594"/>
                      <a:pt x="3969" y="1563"/>
                      <a:pt x="4188" y="1563"/>
                    </a:cubicBezTo>
                    <a:cubicBezTo>
                      <a:pt x="4657" y="1563"/>
                      <a:pt x="5125" y="1688"/>
                      <a:pt x="5532" y="1938"/>
                    </a:cubicBezTo>
                    <a:cubicBezTo>
                      <a:pt x="6781" y="2657"/>
                      <a:pt x="7187" y="4282"/>
                      <a:pt x="6437" y="5531"/>
                    </a:cubicBezTo>
                    <a:cubicBezTo>
                      <a:pt x="5968" y="6343"/>
                      <a:pt x="5094" y="6812"/>
                      <a:pt x="4188" y="6812"/>
                    </a:cubicBezTo>
                    <a:close/>
                  </a:path>
                </a:pathLst>
              </a:custGeom>
              <a:solidFill>
                <a:srgbClr val="FFFFFF"/>
              </a:solidFill>
              <a:ln w="9525">
                <a:noFill/>
              </a:ln>
            </p:spPr>
            <p:txBody>
              <a:bodyPr/>
              <a:lstStyle/>
              <a:p>
                <a:endParaRPr lang="zh-CN" altLang="en-US" sz="1800"/>
              </a:p>
            </p:txBody>
          </p:sp>
        </p:grpSp>
        <p:sp>
          <p:nvSpPr>
            <p:cNvPr id="9" name="文本框 8"/>
            <p:cNvSpPr txBox="1"/>
            <p:nvPr userDrawn="1"/>
          </p:nvSpPr>
          <p:spPr>
            <a:xfrm>
              <a:off x="2307" y="6864"/>
              <a:ext cx="4169" cy="796"/>
            </a:xfrm>
            <a:prstGeom prst="rect">
              <a:avLst/>
            </a:prstGeom>
            <a:noFill/>
          </p:spPr>
          <p:txBody>
            <a:bodyPr wrap="square" rtlCol="0" anchor="ctr" anchorCtr="0">
              <a:normAutofit/>
            </a:bodyPr>
            <a:lstStyle/>
            <a:p>
              <a:pPr algn="ctr"/>
              <a:r>
                <a:rPr lang="en-US" altLang="zh-CN" sz="2100">
                  <a:solidFill>
                    <a:srgbClr val="0B2885"/>
                  </a:solidFill>
                  <a:latin typeface="Arial Regular" panose="020B0604020202020204" charset="0"/>
                  <a:ea typeface="微软雅黑" panose="020B0503020204020204" charset="-122"/>
                  <a:cs typeface="Arial Regular" panose="020B0604020202020204" charset="0"/>
                </a:rPr>
                <a:t>liuxue.koolearn.com</a:t>
              </a:r>
            </a:p>
          </p:txBody>
        </p:sp>
      </p:grpSp>
    </p:spTree>
    <p:extLst>
      <p:ext uri="{BB962C8B-B14F-4D97-AF65-F5344CB8AC3E}">
        <p14:creationId xmlns:p14="http://schemas.microsoft.com/office/powerpoint/2010/main" val="336193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任意多边形 1"/>
          <p:cNvSpPr/>
          <p:nvPr userDrawn="1"/>
        </p:nvSpPr>
        <p:spPr>
          <a:xfrm>
            <a:off x="552451" y="1360409"/>
            <a:ext cx="429168" cy="36079"/>
          </a:xfrm>
          <a:custGeom>
            <a:avLst/>
            <a:gdLst/>
            <a:ahLst/>
            <a:cxnLst/>
            <a:rect l="0" t="0" r="0" b="0"/>
            <a:pathLst>
              <a:path w="2158" h="375">
                <a:moveTo>
                  <a:pt x="2032" y="374"/>
                </a:moveTo>
                <a:lnTo>
                  <a:pt x="2032" y="374"/>
                </a:lnTo>
                <a:cubicBezTo>
                  <a:pt x="32" y="374"/>
                  <a:pt x="32" y="374"/>
                  <a:pt x="32" y="374"/>
                </a:cubicBezTo>
                <a:cubicBezTo>
                  <a:pt x="0" y="374"/>
                  <a:pt x="0" y="343"/>
                  <a:pt x="0" y="343"/>
                </a:cubicBezTo>
                <a:cubicBezTo>
                  <a:pt x="94" y="31"/>
                  <a:pt x="94" y="31"/>
                  <a:pt x="94" y="31"/>
                </a:cubicBezTo>
                <a:cubicBezTo>
                  <a:pt x="94" y="31"/>
                  <a:pt x="94" y="0"/>
                  <a:pt x="125" y="0"/>
                </a:cubicBezTo>
                <a:cubicBezTo>
                  <a:pt x="2125" y="0"/>
                  <a:pt x="2125" y="0"/>
                  <a:pt x="2125" y="0"/>
                </a:cubicBezTo>
                <a:cubicBezTo>
                  <a:pt x="2125" y="0"/>
                  <a:pt x="2157" y="31"/>
                  <a:pt x="2157" y="62"/>
                </a:cubicBezTo>
                <a:cubicBezTo>
                  <a:pt x="2063" y="343"/>
                  <a:pt x="2063" y="343"/>
                  <a:pt x="2063" y="343"/>
                </a:cubicBezTo>
                <a:cubicBezTo>
                  <a:pt x="2063" y="374"/>
                  <a:pt x="2063" y="374"/>
                  <a:pt x="2032" y="374"/>
                </a:cubicBezTo>
              </a:path>
            </a:pathLst>
          </a:custGeom>
          <a:solidFill>
            <a:srgbClr val="3717C8"/>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任意多边形 2"/>
          <p:cNvSpPr/>
          <p:nvPr userDrawn="1"/>
        </p:nvSpPr>
        <p:spPr>
          <a:xfrm>
            <a:off x="998827" y="1361130"/>
            <a:ext cx="935951" cy="36079"/>
          </a:xfrm>
          <a:custGeom>
            <a:avLst/>
            <a:gdLst/>
            <a:ahLst/>
            <a:cxnLst/>
            <a:rect l="0" t="0" r="0" b="0"/>
            <a:pathLst>
              <a:path w="5968" h="375">
                <a:moveTo>
                  <a:pt x="5842" y="374"/>
                </a:moveTo>
                <a:lnTo>
                  <a:pt x="5842" y="374"/>
                </a:lnTo>
                <a:cubicBezTo>
                  <a:pt x="31" y="374"/>
                  <a:pt x="31" y="374"/>
                  <a:pt x="31" y="374"/>
                </a:cubicBezTo>
                <a:lnTo>
                  <a:pt x="0" y="343"/>
                </a:lnTo>
                <a:cubicBezTo>
                  <a:pt x="93" y="31"/>
                  <a:pt x="93" y="31"/>
                  <a:pt x="93" y="31"/>
                </a:cubicBezTo>
                <a:lnTo>
                  <a:pt x="125" y="0"/>
                </a:lnTo>
                <a:cubicBezTo>
                  <a:pt x="5936" y="0"/>
                  <a:pt x="5936" y="0"/>
                  <a:pt x="5936" y="0"/>
                </a:cubicBezTo>
                <a:cubicBezTo>
                  <a:pt x="5936" y="0"/>
                  <a:pt x="5967" y="31"/>
                  <a:pt x="5967" y="62"/>
                </a:cubicBezTo>
                <a:cubicBezTo>
                  <a:pt x="5874" y="343"/>
                  <a:pt x="5874" y="343"/>
                  <a:pt x="5874" y="343"/>
                </a:cubicBezTo>
                <a:cubicBezTo>
                  <a:pt x="5874" y="374"/>
                  <a:pt x="5842" y="374"/>
                  <a:pt x="5842" y="374"/>
                </a:cubicBezTo>
              </a:path>
            </a:pathLst>
          </a:custGeom>
          <a:gradFill>
            <a:gsLst>
              <a:gs pos="0">
                <a:schemeClr val="bg1"/>
              </a:gs>
              <a:gs pos="100000">
                <a:srgbClr val="3717C8"/>
              </a:gs>
            </a:gsLst>
            <a:lin ang="10800000" scaled="0"/>
          </a:gra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标题 6"/>
          <p:cNvSpPr>
            <a:spLocks noGrp="1"/>
          </p:cNvSpPr>
          <p:nvPr>
            <p:ph type="ctrTitle" hasCustomPrompt="1"/>
          </p:nvPr>
        </p:nvSpPr>
        <p:spPr>
          <a:xfrm>
            <a:off x="467360" y="838201"/>
            <a:ext cx="11264053" cy="508847"/>
          </a:xfrm>
        </p:spPr>
        <p:txBody>
          <a:bodyPr wrap="square" anchor="t" anchorCtr="0">
            <a:spAutoFit/>
          </a:bodyPr>
          <a:lstStyle>
            <a:lvl1pPr algn="l">
              <a:defRPr sz="2800" b="1" u="none" strike="noStrike" kern="1200" cap="none" spc="0" normalizeH="0">
                <a:solidFill>
                  <a:schemeClr val="tx1">
                    <a:lumMod val="85000"/>
                    <a:lumOff val="15000"/>
                  </a:schemeClr>
                </a:solidFill>
                <a:uFillTx/>
                <a:latin typeface="+mj-ea"/>
                <a:ea typeface="+mj-ea"/>
              </a:defRPr>
            </a:lvl1pPr>
          </a:lstStyle>
          <a:p>
            <a:r>
              <a:rPr lang="zh-CN" altLang="en-US"/>
              <a:t>添加文本</a:t>
            </a:r>
          </a:p>
        </p:txBody>
      </p:sp>
      <p:sp>
        <p:nvSpPr>
          <p:cNvPr id="10" name="副标题 9"/>
          <p:cNvSpPr>
            <a:spLocks noGrp="1"/>
          </p:cNvSpPr>
          <p:nvPr>
            <p:ph type="subTitle" idx="1" hasCustomPrompt="1"/>
          </p:nvPr>
        </p:nvSpPr>
        <p:spPr>
          <a:xfrm>
            <a:off x="462280" y="1696720"/>
            <a:ext cx="11264053" cy="4480560"/>
          </a:xfrm>
        </p:spPr>
        <p:txBody>
          <a:bodyPr wrap="square">
            <a:normAutofit/>
          </a:bodyPr>
          <a:lstStyle>
            <a:lvl1pPr marL="0" indent="0" algn="l">
              <a:lnSpc>
                <a:spcPct val="120000"/>
              </a:lnSpc>
              <a:spcBef>
                <a:spcPts val="0"/>
              </a:spcBef>
              <a:spcAft>
                <a:spcPts val="0"/>
              </a:spcAft>
              <a:buNone/>
              <a:defRPr sz="2000"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zh-CN" altLang="en-US" u="sng"/>
          </a:p>
          <a:p>
            <a:endParaRPr lang="zh-CN" altLang="en-US"/>
          </a:p>
          <a:p>
            <a:endParaRPr lang="zh-CN" altLang="en-US"/>
          </a:p>
        </p:txBody>
      </p:sp>
    </p:spTree>
    <p:extLst>
      <p:ext uri="{BB962C8B-B14F-4D97-AF65-F5344CB8AC3E}">
        <p14:creationId xmlns:p14="http://schemas.microsoft.com/office/powerpoint/2010/main" val="3816795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5" name="组合 4"/>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42413"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副标题 10"/>
          <p:cNvSpPr>
            <a:spLocks noGrp="1"/>
          </p:cNvSpPr>
          <p:nvPr>
            <p:ph type="subTitle" idx="1" hasCustomPrompt="1"/>
          </p:nvPr>
        </p:nvSpPr>
        <p:spPr>
          <a:xfrm>
            <a:off x="461434" y="1463040"/>
            <a:ext cx="11247967" cy="4715087"/>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en-US" altLang="zh-CN"/>
          </a:p>
        </p:txBody>
      </p:sp>
    </p:spTree>
    <p:extLst>
      <p:ext uri="{BB962C8B-B14F-4D97-AF65-F5344CB8AC3E}">
        <p14:creationId xmlns:p14="http://schemas.microsoft.com/office/powerpoint/2010/main" val="2738654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7" name="组合 6"/>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03467"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内容占位符 10"/>
          <p:cNvSpPr>
            <a:spLocks noGrp="1"/>
          </p:cNvSpPr>
          <p:nvPr>
            <p:ph idx="13" hasCustomPrompt="1"/>
          </p:nvPr>
        </p:nvSpPr>
        <p:spPr>
          <a:xfrm>
            <a:off x="462281" y="1463041"/>
            <a:ext cx="11209020" cy="4713393"/>
          </a:xfrm>
        </p:spPr>
        <p:txBody>
          <a:bodyPr/>
          <a:lstStyle>
            <a:lvl1pPr>
              <a:lnSpc>
                <a:spcPct val="120000"/>
              </a:lnSpc>
              <a:spcAft>
                <a:spcPts val="0"/>
              </a:spcAft>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a:lnSpc>
                <a:spcPct val="120000"/>
              </a:lnSpc>
              <a:spcAft>
                <a:spcPts val="0"/>
              </a:spcAft>
              <a:defRPr sz="2000" u="none" strike="noStrike" kern="1200" cap="none" spc="0" normalizeH="0">
                <a:solidFill>
                  <a:schemeClr val="tx1">
                    <a:lumMod val="85000"/>
                    <a:lumOff val="15000"/>
                  </a:schemeClr>
                </a:solidFill>
                <a:uFillTx/>
                <a:latin typeface="+mn-ea"/>
                <a:ea typeface="+mn-ea"/>
              </a:defRPr>
            </a:lvl2pPr>
            <a:lvl3pPr>
              <a:lnSpc>
                <a:spcPct val="120000"/>
              </a:lnSpc>
              <a:spcAft>
                <a:spcPts val="0"/>
              </a:spcAft>
              <a:defRPr sz="2000" u="none" strike="noStrike" kern="1200" cap="none" spc="0" normalizeH="0">
                <a:solidFill>
                  <a:schemeClr val="tx1">
                    <a:lumMod val="85000"/>
                    <a:lumOff val="15000"/>
                  </a:schemeClr>
                </a:solidFill>
                <a:uFillTx/>
                <a:latin typeface="+mn-ea"/>
                <a:ea typeface="+mn-ea"/>
              </a:defRPr>
            </a:lvl3pPr>
            <a:lvl4pPr>
              <a:lnSpc>
                <a:spcPct val="120000"/>
              </a:lnSpc>
              <a:spcAft>
                <a:spcPts val="0"/>
              </a:spcAft>
              <a:defRPr sz="2000" u="none" strike="noStrike" kern="1200" cap="none" spc="0" normalizeH="0">
                <a:solidFill>
                  <a:schemeClr val="tx1">
                    <a:lumMod val="85000"/>
                    <a:lumOff val="15000"/>
                  </a:schemeClr>
                </a:solidFill>
                <a:uFillTx/>
                <a:latin typeface="+mn-ea"/>
                <a:ea typeface="+mn-ea"/>
              </a:defRPr>
            </a:lvl4pPr>
            <a:lvl5pPr>
              <a:lnSpc>
                <a:spcPct val="120000"/>
              </a:lnSpc>
              <a:spcAft>
                <a:spcPts val="0"/>
              </a:spcAft>
              <a:defRPr sz="2000" u="none" strike="noStrike" kern="1200" cap="none" spc="0" normalizeH="0">
                <a:solidFill>
                  <a:schemeClr val="tx1">
                    <a:lumMod val="85000"/>
                    <a:lumOff val="15000"/>
                  </a:schemeClr>
                </a:solidFill>
                <a:uFillTx/>
                <a:latin typeface="+mn-ea"/>
                <a:ea typeface="+mn-ea"/>
              </a:defRPr>
            </a:lvl5pPr>
          </a:lstStyle>
          <a:p>
            <a:pPr lvl="0"/>
            <a:r>
              <a:rPr lang="zh-CN" altLang="en-US"/>
              <a:t>单击此处添加文本内容</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66555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7" name="标题 6"/>
          <p:cNvSpPr>
            <a:spLocks noGrp="1"/>
          </p:cNvSpPr>
          <p:nvPr>
            <p:ph type="ctrTitle" hasCustomPrompt="1"/>
          </p:nvPr>
        </p:nvSpPr>
        <p:spPr>
          <a:xfrm>
            <a:off x="866775" y="854861"/>
            <a:ext cx="8100000" cy="368364"/>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cs typeface="Arial Bold" panose="020B0604020202020204" charset="0"/>
              </a:defRPr>
            </a:lvl1pPr>
          </a:lstStyle>
          <a:p>
            <a:r>
              <a:rPr lang="zh-CN" altLang="en-US">
                <a:sym typeface="+mn-ea"/>
              </a:rPr>
              <a:t>单击此处添加标题</a:t>
            </a:r>
            <a:endParaRPr lang="en-US" altLang="zh-CN">
              <a:sym typeface="+mn-ea"/>
            </a:endParaRPr>
          </a:p>
        </p:txBody>
      </p:sp>
      <p:grpSp>
        <p:nvGrpSpPr>
          <p:cNvPr id="8" name="组合 7"/>
          <p:cNvGrpSpPr/>
          <p:nvPr userDrawn="1"/>
        </p:nvGrpSpPr>
        <p:grpSpPr>
          <a:xfrm>
            <a:off x="501651" y="878359"/>
            <a:ext cx="295275" cy="270557"/>
            <a:chOff x="1214" y="2747"/>
            <a:chExt cx="465" cy="426"/>
          </a:xfrm>
        </p:grpSpPr>
        <p:sp>
          <p:nvSpPr>
            <p:cNvPr id="9" name="椭圆 8"/>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0" name="椭圆 9"/>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Tree>
    <p:extLst>
      <p:ext uri="{BB962C8B-B14F-4D97-AF65-F5344CB8AC3E}">
        <p14:creationId xmlns:p14="http://schemas.microsoft.com/office/powerpoint/2010/main" val="692361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副标题 1"/>
          <p:cNvSpPr>
            <a:spLocks noGrp="1"/>
          </p:cNvSpPr>
          <p:nvPr>
            <p:ph type="subTitle" idx="1" hasCustomPrompt="1"/>
          </p:nvPr>
        </p:nvSpPr>
        <p:spPr>
          <a:xfrm>
            <a:off x="462281" y="862482"/>
            <a:ext cx="8531860" cy="5315245"/>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sym typeface="+mn-ea"/>
              </a:rPr>
              <a:t>单击此处添加文本内容</a:t>
            </a:r>
            <a:endParaRPr lang="en-US" altLang="zh-CN">
              <a:sym typeface="+mn-ea"/>
            </a:endParaRPr>
          </a:p>
        </p:txBody>
      </p:sp>
    </p:spTree>
    <p:extLst>
      <p:ext uri="{BB962C8B-B14F-4D97-AF65-F5344CB8AC3E}">
        <p14:creationId xmlns:p14="http://schemas.microsoft.com/office/powerpoint/2010/main" val="2830000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321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pic>
        <p:nvPicPr>
          <p:cNvPr id="16" name="图片 15" descr="/Users/eel/Documents/未命名文件夹/雅思/雅思直播封底.png雅思直播封底"/>
          <p:cNvPicPr>
            <a:picLocks noChangeAspect="1"/>
          </p:cNvPicPr>
          <p:nvPr userDrawn="1"/>
        </p:nvPicPr>
        <p:blipFill>
          <a:blip r:embed="rId2"/>
          <a:srcRect/>
          <a:stretch>
            <a:fillRect/>
          </a:stretch>
        </p:blipFill>
        <p:spPr>
          <a:xfrm>
            <a:off x="-33" y="341"/>
            <a:ext cx="12192000" cy="6858000"/>
          </a:xfrm>
          <a:prstGeom prst="rect">
            <a:avLst/>
          </a:prstGeom>
        </p:spPr>
      </p:pic>
      <p:sp>
        <p:nvSpPr>
          <p:cNvPr id="6" name="文本框 5"/>
          <p:cNvSpPr txBox="1"/>
          <p:nvPr userDrawn="1"/>
        </p:nvSpPr>
        <p:spPr>
          <a:xfrm>
            <a:off x="553086" y="3217474"/>
            <a:ext cx="11085831" cy="480131"/>
          </a:xfrm>
          <a:prstGeom prst="rect">
            <a:avLst/>
          </a:prstGeom>
          <a:noFill/>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zh-CN" altLang="en-US" sz="2800" b="0" i="0" u="none" strike="noStrike" kern="1200" cap="none" spc="0" normalizeH="0" baseline="0" noProof="0">
                <a:ln>
                  <a:noFill/>
                </a:ln>
                <a:solidFill>
                  <a:srgbClr val="FFFFFF"/>
                </a:solidFill>
                <a:effectLst/>
                <a:uLnTx/>
                <a:uFillTx/>
                <a:latin typeface="Arial"/>
                <a:ea typeface="微软雅黑"/>
                <a:cs typeface="Microsoft YaHei Regular" panose="020B0502040204020203" charset="-122"/>
                <a:sym typeface="+mn-ea"/>
              </a:rPr>
              <a:t>新东方官方网络课堂</a:t>
            </a:r>
            <a:endParaRPr kumimoji="0" lang="zh-CN" altLang="en-US" sz="2800" b="0" i="0" u="none" strike="noStrike" kern="1200" cap="none" spc="0" normalizeH="0" baseline="0" noProof="0">
              <a:ln>
                <a:noFill/>
              </a:ln>
              <a:solidFill>
                <a:srgbClr val="FFFFFF"/>
              </a:solidFill>
              <a:effectLst/>
              <a:uLnTx/>
              <a:uFillTx/>
              <a:latin typeface="Arial Regular" panose="020B0604020202020204" charset="0"/>
              <a:ea typeface="微软雅黑"/>
              <a:cs typeface="Microsoft YaHei Regular" panose="020B0502040204020203" charset="-122"/>
              <a:sym typeface="+mn-ea"/>
            </a:endParaRPr>
          </a:p>
        </p:txBody>
      </p:sp>
      <p:sp>
        <p:nvSpPr>
          <p:cNvPr id="8" name="文本框 7"/>
          <p:cNvSpPr txBox="1"/>
          <p:nvPr userDrawn="1"/>
        </p:nvSpPr>
        <p:spPr>
          <a:xfrm>
            <a:off x="468631" y="2198120"/>
            <a:ext cx="11254740" cy="854080"/>
          </a:xfrm>
          <a:prstGeom prst="rect">
            <a:avLst/>
          </a:prstGeom>
          <a:noFill/>
          <a:effectLst>
            <a:outerShdw dist="50800" dir="5400000" algn="t" rotWithShape="0">
              <a:srgbClr val="081D59">
                <a:alpha val="50000"/>
              </a:srgbClr>
            </a:outerShdw>
          </a:effectLst>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en-US" altLang="zh-CN" sz="5500" b="1" i="0" u="none" strike="noStrike" kern="1200" cap="none" spc="0" normalizeH="0" baseline="0" noProof="0">
                <a:ln>
                  <a:noFill/>
                </a:ln>
                <a:gradFill>
                  <a:gsLst>
                    <a:gs pos="0">
                      <a:srgbClr val="FEFEFE"/>
                    </a:gs>
                    <a:gs pos="100000">
                      <a:srgbClr val="C6EBFF"/>
                    </a:gs>
                  </a:gsLst>
                  <a:lin ang="5400000" scaled="0"/>
                </a:gradFill>
                <a:effectLst/>
                <a:uLnTx/>
                <a:uFillTx/>
                <a:latin typeface="Arial Black" panose="020B0A04020102020204" charset="0"/>
                <a:ea typeface="Microsoft YaHei Heavy" panose="020B0502040204020203" charset="-122"/>
                <a:cs typeface="Arial Black" panose="020B0A04020102020204" charset="0"/>
                <a:sym typeface="+mn-ea"/>
              </a:rPr>
              <a:t>THANKS</a:t>
            </a:r>
          </a:p>
        </p:txBody>
      </p:sp>
      <p:grpSp>
        <p:nvGrpSpPr>
          <p:cNvPr id="5" name="组合 4"/>
          <p:cNvGrpSpPr/>
          <p:nvPr userDrawn="1"/>
        </p:nvGrpSpPr>
        <p:grpSpPr>
          <a:xfrm>
            <a:off x="4350386" y="4359403"/>
            <a:ext cx="3491231" cy="505548"/>
            <a:chOff x="1109" y="6864"/>
            <a:chExt cx="5498" cy="796"/>
          </a:xfrm>
        </p:grpSpPr>
        <p:sp>
          <p:nvSpPr>
            <p:cNvPr id="17" name="圆角矩形 16"/>
            <p:cNvSpPr/>
            <p:nvPr userDrawn="1"/>
          </p:nvSpPr>
          <p:spPr>
            <a:xfrm>
              <a:off x="1109" y="6864"/>
              <a:ext cx="5499" cy="79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1168" y="6925"/>
              <a:ext cx="1124" cy="680"/>
              <a:chOff x="1168" y="6925"/>
              <a:chExt cx="1124" cy="680"/>
            </a:xfrm>
          </p:grpSpPr>
          <p:sp>
            <p:nvSpPr>
              <p:cNvPr id="19" name="圆角矩形 18"/>
              <p:cNvSpPr/>
              <p:nvPr userDrawn="1"/>
            </p:nvSpPr>
            <p:spPr>
              <a:xfrm>
                <a:off x="1168" y="692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73" name="任意多边形 3072"/>
              <p:cNvSpPr/>
              <p:nvPr userDrawn="1"/>
            </p:nvSpPr>
            <p:spPr>
              <a:xfrm>
                <a:off x="1467" y="7051"/>
                <a:ext cx="530" cy="407"/>
              </a:xfrm>
              <a:custGeom>
                <a:avLst/>
                <a:gdLst/>
                <a:ahLst/>
                <a:cxnLst/>
                <a:rect l="0" t="0" r="0" b="0"/>
                <a:pathLst>
                  <a:path w="11157" h="8563">
                    <a:moveTo>
                      <a:pt x="10624" y="7000"/>
                    </a:moveTo>
                    <a:lnTo>
                      <a:pt x="10624" y="7000"/>
                    </a:lnTo>
                    <a:cubicBezTo>
                      <a:pt x="8031" y="5468"/>
                      <a:pt x="8031" y="5468"/>
                      <a:pt x="8031" y="5468"/>
                    </a:cubicBezTo>
                    <a:cubicBezTo>
                      <a:pt x="8624" y="3719"/>
                      <a:pt x="7905" y="1688"/>
                      <a:pt x="6249" y="719"/>
                    </a:cubicBezTo>
                    <a:cubicBezTo>
                      <a:pt x="5313" y="157"/>
                      <a:pt x="4219" y="0"/>
                      <a:pt x="3188" y="282"/>
                    </a:cubicBezTo>
                    <a:cubicBezTo>
                      <a:pt x="2125" y="563"/>
                      <a:pt x="1250" y="1219"/>
                      <a:pt x="719" y="2157"/>
                    </a:cubicBezTo>
                    <a:cubicBezTo>
                      <a:pt x="156" y="3063"/>
                      <a:pt x="0" y="4157"/>
                      <a:pt x="282" y="5218"/>
                    </a:cubicBezTo>
                    <a:cubicBezTo>
                      <a:pt x="563" y="6250"/>
                      <a:pt x="1219" y="7125"/>
                      <a:pt x="2157" y="7687"/>
                    </a:cubicBezTo>
                    <a:cubicBezTo>
                      <a:pt x="2782" y="8062"/>
                      <a:pt x="3500" y="8218"/>
                      <a:pt x="4188" y="8218"/>
                    </a:cubicBezTo>
                    <a:cubicBezTo>
                      <a:pt x="5313" y="8218"/>
                      <a:pt x="6406" y="7781"/>
                      <a:pt x="7187" y="6906"/>
                    </a:cubicBezTo>
                    <a:cubicBezTo>
                      <a:pt x="9781" y="8437"/>
                      <a:pt x="9781" y="8437"/>
                      <a:pt x="9781" y="8437"/>
                    </a:cubicBezTo>
                    <a:cubicBezTo>
                      <a:pt x="9905" y="8531"/>
                      <a:pt x="10062" y="8562"/>
                      <a:pt x="10187" y="8562"/>
                    </a:cubicBezTo>
                    <a:cubicBezTo>
                      <a:pt x="10468" y="8562"/>
                      <a:pt x="10749" y="8406"/>
                      <a:pt x="10906" y="8156"/>
                    </a:cubicBezTo>
                    <a:cubicBezTo>
                      <a:pt x="11156" y="7750"/>
                      <a:pt x="10999" y="7250"/>
                      <a:pt x="10624" y="7000"/>
                    </a:cubicBezTo>
                    <a:close/>
                    <a:moveTo>
                      <a:pt x="4188" y="6812"/>
                    </a:moveTo>
                    <a:lnTo>
                      <a:pt x="4188" y="6812"/>
                    </a:lnTo>
                    <a:cubicBezTo>
                      <a:pt x="3750" y="6812"/>
                      <a:pt x="3282" y="6687"/>
                      <a:pt x="2875" y="6437"/>
                    </a:cubicBezTo>
                    <a:cubicBezTo>
                      <a:pt x="2250" y="6093"/>
                      <a:pt x="1844" y="5531"/>
                      <a:pt x="1657" y="4843"/>
                    </a:cubicBezTo>
                    <a:cubicBezTo>
                      <a:pt x="1469" y="4188"/>
                      <a:pt x="1594" y="3469"/>
                      <a:pt x="1938" y="2876"/>
                    </a:cubicBezTo>
                    <a:cubicBezTo>
                      <a:pt x="2282" y="2251"/>
                      <a:pt x="2844" y="1844"/>
                      <a:pt x="3531" y="1657"/>
                    </a:cubicBezTo>
                    <a:cubicBezTo>
                      <a:pt x="3750" y="1594"/>
                      <a:pt x="3969" y="1563"/>
                      <a:pt x="4188" y="1563"/>
                    </a:cubicBezTo>
                    <a:cubicBezTo>
                      <a:pt x="4657" y="1563"/>
                      <a:pt x="5125" y="1688"/>
                      <a:pt x="5532" y="1938"/>
                    </a:cubicBezTo>
                    <a:cubicBezTo>
                      <a:pt x="6781" y="2657"/>
                      <a:pt x="7187" y="4282"/>
                      <a:pt x="6437" y="5531"/>
                    </a:cubicBezTo>
                    <a:cubicBezTo>
                      <a:pt x="5968" y="6343"/>
                      <a:pt x="5094" y="6812"/>
                      <a:pt x="4188" y="6812"/>
                    </a:cubicBezTo>
                    <a:close/>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9" name="文本框 8"/>
            <p:cNvSpPr txBox="1"/>
            <p:nvPr userDrawn="1"/>
          </p:nvSpPr>
          <p:spPr>
            <a:xfrm>
              <a:off x="2307" y="6864"/>
              <a:ext cx="4169" cy="796"/>
            </a:xfrm>
            <a:prstGeom prst="rect">
              <a:avLst/>
            </a:prstGeom>
            <a:noFill/>
          </p:spPr>
          <p:txBody>
            <a:bodyPr wrap="square" rtlCol="0" anchor="ctr" anchorCtr="0">
              <a:norm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zh-CN" sz="2100" b="0" i="0" u="none" strike="noStrike" kern="1200" cap="none" spc="0" normalizeH="0" baseline="0" noProof="0">
                  <a:ln>
                    <a:noFill/>
                  </a:ln>
                  <a:solidFill>
                    <a:srgbClr val="0B2885"/>
                  </a:solidFill>
                  <a:effectLst/>
                  <a:uLnTx/>
                  <a:uFillTx/>
                  <a:latin typeface="Arial Regular" panose="020B0604020202020204" charset="0"/>
                  <a:ea typeface="微软雅黑" panose="020B0502040204020203" charset="-122"/>
                  <a:cs typeface="Arial Regular" panose="020B0604020202020204" charset="0"/>
                </a:rPr>
                <a:t>liuxue.koolearn.com</a:t>
              </a:r>
            </a:p>
          </p:txBody>
        </p:sp>
      </p:grpSp>
    </p:spTree>
    <p:extLst>
      <p:ext uri="{BB962C8B-B14F-4D97-AF65-F5344CB8AC3E}">
        <p14:creationId xmlns:p14="http://schemas.microsoft.com/office/powerpoint/2010/main" val="2191444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1386840"/>
            <a:ext cx="10515600" cy="539750"/>
          </a:xfrm>
        </p:spPr>
        <p:txBody>
          <a:bodyPr/>
          <a:lstStyle>
            <a:lvl1pPr>
              <a:defRPr sz="3200" b="1">
                <a:latin typeface="+mj-lt"/>
              </a:defRPr>
            </a:lvl1pPr>
          </a:lstStyle>
          <a:p>
            <a:r>
              <a:rPr lang="zh-CN" altLang="en-US" dirty="0"/>
              <a:t>单击此处添加标题</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2022/12/26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
        <p:nvSpPr>
          <p:cNvPr id="10" name="内容占位符 9"/>
          <p:cNvSpPr>
            <a:spLocks noGrp="1"/>
          </p:cNvSpPr>
          <p:nvPr>
            <p:ph sz="half" idx="1" hasCustomPrompt="1"/>
          </p:nvPr>
        </p:nvSpPr>
        <p:spPr>
          <a:xfrm>
            <a:off x="838200" y="2272665"/>
            <a:ext cx="10515600" cy="3897630"/>
          </a:xfrm>
        </p:spPr>
        <p:txBody>
          <a:bodyPr/>
          <a:lstStyle>
            <a:lvl1pPr>
              <a:defRPr sz="2400">
                <a:latin typeface="+mn-lt"/>
              </a:defRPr>
            </a:lvl1pPr>
            <a:lvl2pPr>
              <a:defRPr sz="2000"/>
            </a:lvl2pPr>
          </a:lstStyle>
          <a:p>
            <a:pPr lvl="0"/>
            <a:r>
              <a:rPr lang="zh-CN" altLang="en-US" dirty="0"/>
              <a:t>单击此处添加文本</a:t>
            </a:r>
          </a:p>
        </p:txBody>
      </p:sp>
    </p:spTree>
    <p:extLst>
      <p:ext uri="{BB962C8B-B14F-4D97-AF65-F5344CB8AC3E}">
        <p14:creationId xmlns:p14="http://schemas.microsoft.com/office/powerpoint/2010/main" val="4118966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图片 9" descr="/Users/eel/Documents/未命名文件夹/雅思/雅思直播内页.png雅思直播内页"/>
          <p:cNvPicPr>
            <a:picLocks noChangeAspect="1"/>
          </p:cNvPicPr>
          <p:nvPr userDrawn="1"/>
        </p:nvPicPr>
        <p:blipFill>
          <a:blip r:embed="rId20"/>
          <a:srcRect/>
          <a:stretch>
            <a:fillRect/>
          </a:stretch>
        </p:blipFill>
        <p:spPr>
          <a:xfrm>
            <a:off x="-33" y="341"/>
            <a:ext cx="12192000" cy="6858000"/>
          </a:xfrm>
          <a:prstGeom prst="rect">
            <a:avLst/>
          </a:prstGeom>
        </p:spPr>
      </p:pic>
      <p:sp>
        <p:nvSpPr>
          <p:cNvPr id="2" name="文本框 1"/>
          <p:cNvSpPr txBox="1"/>
          <p:nvPr userDrawn="1"/>
        </p:nvSpPr>
        <p:spPr>
          <a:xfrm>
            <a:off x="1355302" y="137187"/>
            <a:ext cx="492443" cy="276999"/>
          </a:xfrm>
          <a:prstGeom prst="rect">
            <a:avLst/>
          </a:prstGeom>
          <a:noFill/>
        </p:spPr>
        <p:txBody>
          <a:bodyPr wrap="non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a:ln>
                  <a:noFill/>
                </a:ln>
                <a:solidFill>
                  <a:prstClr val="white"/>
                </a:solidFill>
                <a:effectLst/>
                <a:uLnTx/>
                <a:uFillTx/>
                <a:latin typeface="Arial Black" panose="020B0A04020102020204" charset="0"/>
                <a:ea typeface="Microsoft YaHei Bold" panose="020B0502040204020203" charset="-122"/>
                <a:cs typeface="Arial Regular" panose="020B0604020202020204" charset="0"/>
              </a:rPr>
              <a:t>雅思</a:t>
            </a:r>
          </a:p>
        </p:txBody>
      </p:sp>
    </p:spTree>
    <p:extLst>
      <p:ext uri="{BB962C8B-B14F-4D97-AF65-F5344CB8AC3E}">
        <p14:creationId xmlns:p14="http://schemas.microsoft.com/office/powerpoint/2010/main" val="3319313754"/>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Lst>
  <p:txStyles>
    <p:titleStyle>
      <a:lvl1pPr algn="l" defTabSz="914377" rtl="0" eaLnBrk="1" latinLnBrk="0" hangingPunct="1">
        <a:lnSpc>
          <a:spcPct val="90000"/>
        </a:lnSpc>
        <a:spcBef>
          <a:spcPct val="0"/>
        </a:spcBef>
        <a:buNone/>
        <a:defRPr sz="3200" kern="1200">
          <a:solidFill>
            <a:schemeClr val="tx1"/>
          </a:solidFill>
          <a:latin typeface="微软雅黑" panose="020B0502040204020203" charset="-122"/>
          <a:ea typeface="微软雅黑" panose="020B0502040204020203" charset="-122"/>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tx1"/>
          </a:solidFill>
          <a:latin typeface="微软雅黑" panose="020B0502040204020203" charset="-122"/>
          <a:ea typeface="微软雅黑" panose="020B0502040204020203" charset="-122"/>
          <a:cs typeface="+mn-cs"/>
        </a:defRPr>
      </a:lvl1pPr>
      <a:lvl2pPr marL="457189"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38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572"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761"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9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978" algn="l" defTabSz="914377" rtl="0" eaLnBrk="1" latinLnBrk="0" hangingPunct="1">
        <a:defRPr sz="1800" kern="1200">
          <a:solidFill>
            <a:schemeClr val="tx1"/>
          </a:solidFill>
          <a:latin typeface="+mn-lt"/>
          <a:ea typeface="+mn-ea"/>
          <a:cs typeface="+mn-cs"/>
        </a:defRPr>
      </a:lvl7pPr>
      <a:lvl8pPr marL="3201167" algn="l" defTabSz="914377" rtl="0" eaLnBrk="1" latinLnBrk="0" hangingPunct="1">
        <a:defRPr sz="1800" kern="1200">
          <a:solidFill>
            <a:schemeClr val="tx1"/>
          </a:solidFill>
          <a:latin typeface="+mn-lt"/>
          <a:ea typeface="+mn-ea"/>
          <a:cs typeface="+mn-cs"/>
        </a:defRPr>
      </a:lvl8pPr>
      <a:lvl9pPr marL="3658355"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B7E09B-C3F8-7904-39A1-99F5FC1D8794}"/>
              </a:ext>
            </a:extLst>
          </p:cNvPr>
          <p:cNvSpPr>
            <a:spLocks noGrp="1"/>
          </p:cNvSpPr>
          <p:nvPr>
            <p:ph type="ctrTitle"/>
          </p:nvPr>
        </p:nvSpPr>
        <p:spPr/>
        <p:txBody>
          <a:bodyPr/>
          <a:lstStyle/>
          <a:p>
            <a:r>
              <a:rPr lang="zh-CN" altLang="en-US" dirty="0">
                <a:sym typeface="+mn-ea"/>
              </a:rPr>
              <a:t>雅思无忧直播课程</a:t>
            </a:r>
            <a:r>
              <a:rPr lang="en-US" altLang="zh-CN" dirty="0">
                <a:sym typeface="+mn-ea"/>
              </a:rPr>
              <a:t>-</a:t>
            </a:r>
            <a:r>
              <a:rPr lang="zh-CN" altLang="en-US" dirty="0">
                <a:sym typeface="+mn-ea"/>
              </a:rPr>
              <a:t>阅读</a:t>
            </a:r>
            <a:endParaRPr lang="zh-CN" altLang="en-US" dirty="0"/>
          </a:p>
        </p:txBody>
      </p:sp>
      <p:sp>
        <p:nvSpPr>
          <p:cNvPr id="4" name="副标题 3">
            <a:extLst>
              <a:ext uri="{FF2B5EF4-FFF2-40B4-BE49-F238E27FC236}">
                <a16:creationId xmlns:a16="http://schemas.microsoft.com/office/drawing/2014/main" id="{C1B2C552-447A-7D43-42CE-BC155F90EF52}"/>
              </a:ext>
            </a:extLst>
          </p:cNvPr>
          <p:cNvSpPr>
            <a:spLocks noGrp="1"/>
          </p:cNvSpPr>
          <p:nvPr>
            <p:ph type="subTitle" idx="1"/>
          </p:nvPr>
        </p:nvSpPr>
        <p:spPr/>
        <p:txBody>
          <a:bodyPr/>
          <a:lstStyle/>
          <a:p>
            <a:r>
              <a:rPr lang="zh-CN" altLang="en-US" dirty="0"/>
              <a:t>第四讲</a:t>
            </a:r>
          </a:p>
        </p:txBody>
      </p:sp>
      <p:sp>
        <p:nvSpPr>
          <p:cNvPr id="3" name="文本占位符 2"/>
          <p:cNvSpPr>
            <a:spLocks noGrp="1"/>
          </p:cNvSpPr>
          <p:nvPr>
            <p:ph type="body" sz="quarter" idx="3"/>
          </p:nvPr>
        </p:nvSpPr>
        <p:spPr/>
        <p:txBody>
          <a:bodyPr>
            <a:normAutofit fontScale="70000" lnSpcReduction="20000"/>
          </a:bodyPr>
          <a:lstStyle/>
          <a:p>
            <a:r>
              <a:rPr lang="zh-CN" altLang="en-US" dirty="0"/>
              <a:t>主讲老师：朱峰</a:t>
            </a:r>
            <a:endParaRPr lang="en-US" altLang="zh-CN" dirty="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644235" y="1339523"/>
            <a:ext cx="2951019" cy="4524315"/>
          </a:xfrm>
          <a:prstGeom prst="rect">
            <a:avLst/>
          </a:prstGeom>
          <a:noFill/>
        </p:spPr>
        <p:txBody>
          <a:bodyPr wrap="square" rtlCol="0">
            <a:spAutoFit/>
          </a:bodyPr>
          <a:lstStyle/>
          <a:p>
            <a:r>
              <a:rPr lang="en-US" altLang="zh-CN" sz="2400" dirty="0"/>
              <a:t>32 For the earliest tribes, the concept of sufficiency was more important than the concept of quantity.</a:t>
            </a:r>
          </a:p>
          <a:p>
            <a:pPr algn="just"/>
            <a:endParaRPr lang="en-US" altLang="zh-CN" sz="2400" dirty="0"/>
          </a:p>
          <a:p>
            <a:r>
              <a:rPr lang="en-US" altLang="zh-CN" sz="2400" dirty="0"/>
              <a:t>33 Indigenous Tasmanians used only four terms to indicate numbers of objects.</a:t>
            </a:r>
            <a:endParaRPr lang="zh-CN" altLang="zh-CN" sz="2400" dirty="0"/>
          </a:p>
        </p:txBody>
      </p:sp>
      <p:sp>
        <p:nvSpPr>
          <p:cNvPr id="6" name="TextBox 4"/>
          <p:cNvSpPr txBox="1"/>
          <p:nvPr/>
        </p:nvSpPr>
        <p:spPr>
          <a:xfrm>
            <a:off x="4221400" y="1386840"/>
            <a:ext cx="6044263" cy="4154984"/>
          </a:xfrm>
          <a:prstGeom prst="rect">
            <a:avLst/>
          </a:prstGeom>
          <a:noFill/>
        </p:spPr>
        <p:txBody>
          <a:bodyPr wrap="square" rtlCol="0">
            <a:spAutoFit/>
          </a:bodyPr>
          <a:lstStyle/>
          <a:p>
            <a:r>
              <a:rPr lang="en-US" altLang="zh-CN" sz="2400" dirty="0"/>
              <a:t>It is impossible to learn the sequence of events that led to our developing the concept of number. Even the </a:t>
            </a:r>
            <a:r>
              <a:rPr lang="en-US" altLang="zh-CN" sz="2400" dirty="0">
                <a:solidFill>
                  <a:srgbClr val="FF0000"/>
                </a:solidFill>
              </a:rPr>
              <a:t>earliest of tribes </a:t>
            </a:r>
            <a:r>
              <a:rPr lang="en-US" altLang="zh-CN" sz="2400" dirty="0"/>
              <a:t>had a system of numeration that, if not advanced, was sufficient for the tasks that they had to perform. Our ancestors had little use for actual numbers; instead their considerations would have been more of the kind </a:t>
            </a:r>
            <a:r>
              <a:rPr lang="en-US" altLang="zh-CN" sz="2400" dirty="0">
                <a:solidFill>
                  <a:srgbClr val="FF0000"/>
                </a:solidFill>
              </a:rPr>
              <a:t>Is this enough</a:t>
            </a:r>
            <a:r>
              <a:rPr lang="en-US" altLang="zh-CN" sz="2400" dirty="0"/>
              <a:t>? rather than </a:t>
            </a:r>
            <a:r>
              <a:rPr lang="en-US" altLang="zh-CN" sz="2400" dirty="0">
                <a:solidFill>
                  <a:srgbClr val="FF0000"/>
                </a:solidFill>
              </a:rPr>
              <a:t>How many</a:t>
            </a:r>
            <a:r>
              <a:rPr lang="en-US" altLang="zh-CN" sz="2400" dirty="0"/>
              <a:t>? when they were engaged in food gathering, for example. </a:t>
            </a:r>
            <a:r>
              <a:rPr lang="zh-CN" altLang="en-US" sz="2400" dirty="0"/>
              <a:t>（</a:t>
            </a:r>
            <a:r>
              <a:rPr lang="en-US" altLang="zh-CN" sz="2400" dirty="0"/>
              <a:t>C6P51</a:t>
            </a:r>
            <a:r>
              <a:rPr lang="zh-CN" altLang="en-US" sz="2400" dirty="0"/>
              <a:t>）</a:t>
            </a:r>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893647"/>
          </a:xfrm>
          <a:prstGeom prst="rect">
            <a:avLst/>
          </a:prstGeom>
          <a:noFill/>
        </p:spPr>
        <p:txBody>
          <a:bodyPr wrap="square" rtlCol="0">
            <a:spAutoFit/>
          </a:bodyPr>
          <a:lstStyle/>
          <a:p>
            <a:r>
              <a:rPr lang="en-US" altLang="zh-CN" sz="2400" dirty="0"/>
              <a:t>33 Indigenous Tasmanians used only four terms to indicate numbers of objects.</a:t>
            </a:r>
          </a:p>
          <a:p>
            <a:endParaRPr lang="en-US" altLang="zh-CN" sz="2400" dirty="0"/>
          </a:p>
          <a:p>
            <a:r>
              <a:rPr lang="en-US" altLang="zh-CN" sz="2400" dirty="0"/>
              <a:t>34 Some peoples with simple number systems use body language to prevent misunderstanding of expressions of number.</a:t>
            </a:r>
            <a:endParaRPr lang="zh-CN" altLang="zh-CN" sz="2400" dirty="0"/>
          </a:p>
        </p:txBody>
      </p:sp>
      <p:sp>
        <p:nvSpPr>
          <p:cNvPr id="6" name="TextBox 4"/>
          <p:cNvSpPr txBox="1"/>
          <p:nvPr/>
        </p:nvSpPr>
        <p:spPr>
          <a:xfrm>
            <a:off x="4224780" y="1504474"/>
            <a:ext cx="6924665" cy="4524315"/>
          </a:xfrm>
          <a:prstGeom prst="rect">
            <a:avLst/>
          </a:prstGeom>
          <a:noFill/>
        </p:spPr>
        <p:txBody>
          <a:bodyPr wrap="square" rtlCol="0">
            <a:spAutoFit/>
          </a:bodyPr>
          <a:lstStyle/>
          <a:p>
            <a:r>
              <a:rPr lang="en-US" altLang="zh-CN" sz="2400" dirty="0"/>
              <a:t>However, when early humans first began to reflect on the nature of things around them, they discovered that they needed an idea of number simply to keep their thoughts in order. As they began to settle, grow plants and herd animals, the need for a sophisticated number system became paramount . It will never be known how and when this numeration ability developed, but it is certain that numeration was well developed by the time humans had formed even semi­-permanent settlements. </a:t>
            </a:r>
            <a:endParaRPr lang="zh-CN" altLang="en-US" sz="2400" dirty="0"/>
          </a:p>
          <a:p>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893647"/>
          </a:xfrm>
          <a:prstGeom prst="rect">
            <a:avLst/>
          </a:prstGeom>
          <a:noFill/>
        </p:spPr>
        <p:txBody>
          <a:bodyPr wrap="square" rtlCol="0">
            <a:spAutoFit/>
          </a:bodyPr>
          <a:lstStyle/>
          <a:p>
            <a:r>
              <a:rPr lang="en-US" altLang="zh-CN" sz="2400" dirty="0"/>
              <a:t>33 Indigenous Tasmanians used only four terms to indicate numbers of objects.</a:t>
            </a:r>
          </a:p>
          <a:p>
            <a:endParaRPr lang="en-US" altLang="zh-CN" sz="2400" dirty="0"/>
          </a:p>
          <a:p>
            <a:r>
              <a:rPr lang="en-US" altLang="zh-CN" sz="2400" dirty="0"/>
              <a:t>34 Some peoples with simple number systems use body language to prevent misunderstanding of expressions of number.</a:t>
            </a:r>
            <a:endParaRPr lang="zh-CN" altLang="zh-CN" sz="2400" dirty="0"/>
          </a:p>
        </p:txBody>
      </p:sp>
      <p:sp>
        <p:nvSpPr>
          <p:cNvPr id="6" name="TextBox 4"/>
          <p:cNvSpPr txBox="1"/>
          <p:nvPr/>
        </p:nvSpPr>
        <p:spPr>
          <a:xfrm>
            <a:off x="4463771" y="1504474"/>
            <a:ext cx="6044263" cy="3323987"/>
          </a:xfrm>
          <a:prstGeom prst="rect">
            <a:avLst/>
          </a:prstGeom>
          <a:noFill/>
        </p:spPr>
        <p:txBody>
          <a:bodyPr wrap="square" rtlCol="0">
            <a:spAutoFit/>
          </a:bodyPr>
          <a:lstStyle/>
          <a:p>
            <a:pPr>
              <a:lnSpc>
                <a:spcPts val="2800"/>
              </a:lnSpc>
            </a:pPr>
            <a:r>
              <a:rPr lang="en-US" altLang="zh-CN" sz="2400" dirty="0"/>
              <a:t>Evidence of early stages of arithmetic and numeration can be readily found. </a:t>
            </a:r>
            <a:r>
              <a:rPr lang="en-US" altLang="zh-CN" sz="2400" dirty="0">
                <a:solidFill>
                  <a:srgbClr val="FF0000"/>
                </a:solidFill>
              </a:rPr>
              <a:t>The indigenous peoples of Tasmania </a:t>
            </a:r>
            <a:r>
              <a:rPr lang="en-US" altLang="zh-CN" sz="2400" dirty="0"/>
              <a:t>were only able to count one, two, many; those of South Africa counted one, two, two and one, two twos, two twos and one, and so on. But in real situations the number and words are often accompanied by </a:t>
            </a:r>
            <a:r>
              <a:rPr lang="en-US" altLang="zh-CN" sz="2400" dirty="0">
                <a:solidFill>
                  <a:srgbClr val="FF0000"/>
                </a:solidFill>
              </a:rPr>
              <a:t>gestures</a:t>
            </a:r>
            <a:r>
              <a:rPr lang="en-US" altLang="zh-CN" sz="2400" dirty="0"/>
              <a:t> to help </a:t>
            </a:r>
            <a:r>
              <a:rPr lang="en-US" altLang="zh-CN" sz="2400" dirty="0">
                <a:solidFill>
                  <a:srgbClr val="FF0000"/>
                </a:solidFill>
              </a:rPr>
              <a:t>resolve any confusion</a:t>
            </a:r>
            <a:r>
              <a:rPr lang="en-US" altLang="zh-CN" sz="2400" dirty="0"/>
              <a:t>.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34 Some peoples with simple number systems use body language to prevent misunderstanding of expressions of number.</a:t>
            </a:r>
            <a:endParaRPr lang="zh-CN" altLang="zh-CN" sz="2400" dirty="0"/>
          </a:p>
          <a:p>
            <a:endParaRPr lang="en-US" altLang="zh-CN" sz="2400" dirty="0"/>
          </a:p>
          <a:p>
            <a:r>
              <a:rPr lang="en-US" altLang="zh-CN" sz="2400" dirty="0"/>
              <a:t>35 All cultures have been able to express large numbers clearly.</a:t>
            </a:r>
            <a:endParaRPr lang="zh-CN" altLang="zh-CN" sz="2400" dirty="0"/>
          </a:p>
        </p:txBody>
      </p:sp>
      <p:sp>
        <p:nvSpPr>
          <p:cNvPr id="6" name="TextBox 4"/>
          <p:cNvSpPr txBox="1"/>
          <p:nvPr/>
        </p:nvSpPr>
        <p:spPr>
          <a:xfrm>
            <a:off x="4339080" y="1655018"/>
            <a:ext cx="6044263" cy="2964914"/>
          </a:xfrm>
          <a:prstGeom prst="rect">
            <a:avLst/>
          </a:prstGeom>
          <a:noFill/>
        </p:spPr>
        <p:txBody>
          <a:bodyPr wrap="square" rtlCol="0">
            <a:spAutoFit/>
          </a:bodyPr>
          <a:lstStyle/>
          <a:p>
            <a:pPr>
              <a:lnSpc>
                <a:spcPts val="2800"/>
              </a:lnSpc>
            </a:pPr>
            <a:r>
              <a:rPr lang="en-US" altLang="zh-CN" sz="2400" dirty="0"/>
              <a:t>For example, when using the one, two, many type of system, the word many would mean, Look at my </a:t>
            </a:r>
            <a:r>
              <a:rPr lang="en-US" altLang="zh-CN" sz="2400" dirty="0">
                <a:solidFill>
                  <a:srgbClr val="FF0000"/>
                </a:solidFill>
              </a:rPr>
              <a:t>hands</a:t>
            </a:r>
            <a:r>
              <a:rPr lang="en-US" altLang="zh-CN" sz="2400" dirty="0"/>
              <a:t> and see how many </a:t>
            </a:r>
            <a:r>
              <a:rPr lang="en-US" altLang="zh-CN" sz="2400" dirty="0">
                <a:solidFill>
                  <a:srgbClr val="FF0000"/>
                </a:solidFill>
              </a:rPr>
              <a:t>fingers</a:t>
            </a:r>
            <a:r>
              <a:rPr lang="en-US" altLang="zh-CN" sz="2400" dirty="0"/>
              <a:t> I am showing you. This basic approach is limited in the range of </a:t>
            </a:r>
            <a:r>
              <a:rPr lang="en-US" altLang="zh-CN" sz="2400" dirty="0">
                <a:solidFill>
                  <a:srgbClr val="FF0000"/>
                </a:solidFill>
              </a:rPr>
              <a:t>numbers</a:t>
            </a:r>
            <a:r>
              <a:rPr lang="en-US" altLang="zh-CN" sz="2400" dirty="0"/>
              <a:t> that it can </a:t>
            </a:r>
            <a:r>
              <a:rPr lang="en-US" altLang="zh-CN" sz="2400" dirty="0">
                <a:solidFill>
                  <a:srgbClr val="FF0000"/>
                </a:solidFill>
              </a:rPr>
              <a:t>express</a:t>
            </a:r>
            <a:r>
              <a:rPr lang="en-US" altLang="zh-CN" sz="2400" dirty="0"/>
              <a:t>, but this range will generally suffice when dealing with the simpler aspects of human existence.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3096081" cy="2677656"/>
          </a:xfrm>
          <a:prstGeom prst="rect">
            <a:avLst/>
          </a:prstGeom>
          <a:noFill/>
        </p:spPr>
        <p:txBody>
          <a:bodyPr wrap="square" rtlCol="0">
            <a:spAutoFit/>
          </a:bodyPr>
          <a:lstStyle/>
          <a:p>
            <a:r>
              <a:rPr lang="en-US" altLang="zh-CN" sz="2400" dirty="0"/>
              <a:t>35 All cultures have been able to express large numbers clearly.</a:t>
            </a:r>
            <a:endParaRPr lang="zh-CN" altLang="zh-CN" sz="2400" dirty="0"/>
          </a:p>
          <a:p>
            <a:endParaRPr lang="en-US" altLang="zh-CN" sz="2400" dirty="0"/>
          </a:p>
          <a:p>
            <a:r>
              <a:rPr lang="en-US" altLang="zh-CN" sz="2400" dirty="0"/>
              <a:t>36 The word 'thousand' has Anglo-Saxon origins.</a:t>
            </a:r>
            <a:endParaRPr lang="zh-CN" altLang="zh-CN" sz="2400" dirty="0"/>
          </a:p>
        </p:txBody>
      </p:sp>
      <p:sp>
        <p:nvSpPr>
          <p:cNvPr id="6" name="TextBox 4"/>
          <p:cNvSpPr txBox="1"/>
          <p:nvPr/>
        </p:nvSpPr>
        <p:spPr>
          <a:xfrm>
            <a:off x="4391035" y="1699702"/>
            <a:ext cx="6394729" cy="2605842"/>
          </a:xfrm>
          <a:prstGeom prst="rect">
            <a:avLst/>
          </a:prstGeom>
          <a:noFill/>
        </p:spPr>
        <p:txBody>
          <a:bodyPr wrap="square" rtlCol="0">
            <a:spAutoFit/>
          </a:bodyPr>
          <a:lstStyle/>
          <a:p>
            <a:pPr>
              <a:lnSpc>
                <a:spcPts val="2800"/>
              </a:lnSpc>
            </a:pPr>
            <a:r>
              <a:rPr lang="en-US" altLang="zh-CN" sz="2400" dirty="0"/>
              <a:t>The lack of ability of some </a:t>
            </a:r>
            <a:r>
              <a:rPr lang="en-US" altLang="zh-CN" sz="2400" dirty="0">
                <a:solidFill>
                  <a:srgbClr val="FF0000"/>
                </a:solidFill>
              </a:rPr>
              <a:t>cultures</a:t>
            </a:r>
            <a:r>
              <a:rPr lang="en-US" altLang="zh-CN" sz="2400" dirty="0"/>
              <a:t> to deal with </a:t>
            </a:r>
            <a:r>
              <a:rPr lang="en-US" altLang="zh-CN" sz="2400" dirty="0">
                <a:solidFill>
                  <a:srgbClr val="FF0000"/>
                </a:solidFill>
              </a:rPr>
              <a:t>large numbers </a:t>
            </a:r>
            <a:r>
              <a:rPr lang="en-US" altLang="zh-CN" sz="2400" dirty="0"/>
              <a:t>is not really surprising. European languages, when traced back to their earlier version, are very poor in number words and expressions. The ancient Gothic word for ten, </a:t>
            </a:r>
            <a:r>
              <a:rPr lang="en-US" altLang="zh-CN" sz="2400" dirty="0" err="1"/>
              <a:t>tachund</a:t>
            </a:r>
            <a:r>
              <a:rPr lang="en-US" altLang="zh-CN" sz="2400" dirty="0"/>
              <a:t>, is used to express the number 100 as </a:t>
            </a:r>
            <a:r>
              <a:rPr lang="en-US" altLang="zh-CN" sz="2400" dirty="0" err="1"/>
              <a:t>tachund</a:t>
            </a:r>
            <a:r>
              <a:rPr lang="en-US" altLang="zh-CN" sz="2400" dirty="0"/>
              <a:t> </a:t>
            </a:r>
            <a:r>
              <a:rPr lang="en-US" altLang="zh-CN" sz="2400" dirty="0" err="1"/>
              <a:t>tachund</a:t>
            </a:r>
            <a:r>
              <a:rPr lang="en-US" altLang="zh-CN" sz="2400" dirty="0"/>
              <a:t>.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3096080" cy="3416320"/>
          </a:xfrm>
          <a:prstGeom prst="rect">
            <a:avLst/>
          </a:prstGeom>
          <a:noFill/>
        </p:spPr>
        <p:txBody>
          <a:bodyPr wrap="square" rtlCol="0">
            <a:spAutoFit/>
          </a:bodyPr>
          <a:lstStyle/>
          <a:p>
            <a:r>
              <a:rPr lang="en-US" altLang="zh-CN" sz="2400" dirty="0"/>
              <a:t>36 The word 'thousand' has Anglo-Saxon origins.</a:t>
            </a:r>
          </a:p>
          <a:p>
            <a:endParaRPr lang="en-US" altLang="zh-CN" sz="2400" dirty="0"/>
          </a:p>
          <a:p>
            <a:endParaRPr lang="en-US" altLang="zh-CN" sz="2400" dirty="0"/>
          </a:p>
          <a:p>
            <a:r>
              <a:rPr lang="en-US" altLang="zh-CN" sz="2400" dirty="0"/>
              <a:t>37 In general, people in seventh-century Europe had poor counting ability.</a:t>
            </a:r>
            <a:endParaRPr lang="zh-CN" altLang="zh-CN" sz="2400" dirty="0"/>
          </a:p>
        </p:txBody>
      </p:sp>
      <p:sp>
        <p:nvSpPr>
          <p:cNvPr id="6" name="TextBox 4"/>
          <p:cNvSpPr txBox="1"/>
          <p:nvPr/>
        </p:nvSpPr>
        <p:spPr>
          <a:xfrm>
            <a:off x="4210383" y="1431856"/>
            <a:ext cx="6044263" cy="3323987"/>
          </a:xfrm>
          <a:prstGeom prst="rect">
            <a:avLst/>
          </a:prstGeom>
          <a:noFill/>
        </p:spPr>
        <p:txBody>
          <a:bodyPr wrap="square" rtlCol="0">
            <a:spAutoFit/>
          </a:bodyPr>
          <a:lstStyle/>
          <a:p>
            <a:pPr>
              <a:lnSpc>
                <a:spcPts val="2800"/>
              </a:lnSpc>
            </a:pPr>
            <a:r>
              <a:rPr lang="en-US" altLang="zh-CN" sz="2400" dirty="0"/>
              <a:t>By the seventh century, the word </a:t>
            </a:r>
            <a:r>
              <a:rPr lang="en-US" altLang="zh-CN" sz="2400" dirty="0" err="1"/>
              <a:t>teon</a:t>
            </a:r>
            <a:r>
              <a:rPr lang="en-US" altLang="zh-CN" sz="2400" dirty="0"/>
              <a:t> had become interchangeable with the </a:t>
            </a:r>
            <a:r>
              <a:rPr lang="en-US" altLang="zh-CN" sz="2400" dirty="0" err="1"/>
              <a:t>tachund</a:t>
            </a:r>
            <a:r>
              <a:rPr lang="en-US" altLang="zh-CN" sz="2400" dirty="0"/>
              <a:t> or </a:t>
            </a:r>
            <a:r>
              <a:rPr lang="en-US" altLang="zh-CN" sz="2400" dirty="0" err="1"/>
              <a:t>hund</a:t>
            </a:r>
            <a:r>
              <a:rPr lang="en-US" altLang="zh-CN" sz="2400" dirty="0"/>
              <a:t> of the </a:t>
            </a:r>
            <a:r>
              <a:rPr lang="en-US" altLang="zh-CN" sz="2400" dirty="0">
                <a:solidFill>
                  <a:srgbClr val="FF0000"/>
                </a:solidFill>
              </a:rPr>
              <a:t>Anglo-Saxon</a:t>
            </a:r>
            <a:r>
              <a:rPr lang="en-US" altLang="zh-CN" sz="2400" dirty="0"/>
              <a:t> language, and so 100 was denoted as </a:t>
            </a:r>
            <a:r>
              <a:rPr lang="en-US" altLang="zh-CN" sz="2400" dirty="0" err="1"/>
              <a:t>hund</a:t>
            </a:r>
            <a:r>
              <a:rPr lang="en-US" altLang="zh-CN" sz="2400" dirty="0"/>
              <a:t> </a:t>
            </a:r>
            <a:r>
              <a:rPr lang="en-US" altLang="zh-CN" sz="2400" dirty="0" err="1"/>
              <a:t>teontig</a:t>
            </a:r>
            <a:r>
              <a:rPr lang="en-US" altLang="zh-CN" sz="2400" dirty="0"/>
              <a:t>, or ten times ten. The average person in the </a:t>
            </a:r>
            <a:r>
              <a:rPr lang="en-US" altLang="zh-CN" sz="2400" dirty="0">
                <a:solidFill>
                  <a:srgbClr val="FF0000"/>
                </a:solidFill>
              </a:rPr>
              <a:t>seventh century in Europe </a:t>
            </a:r>
            <a:r>
              <a:rPr lang="en-US" altLang="zh-CN" sz="2400" dirty="0"/>
              <a:t>was not as familiar with numbers as we are today. In fact, to qualify as a witness in a court of law a man had to be able to count to nine!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224781" y="1518254"/>
            <a:ext cx="6862320" cy="4042132"/>
          </a:xfrm>
          <a:prstGeom prst="rect">
            <a:avLst/>
          </a:prstGeom>
          <a:noFill/>
        </p:spPr>
        <p:txBody>
          <a:bodyPr wrap="square" rtlCol="0">
            <a:spAutoFit/>
          </a:bodyPr>
          <a:lstStyle/>
          <a:p>
            <a:pPr>
              <a:lnSpc>
                <a:spcPts val="2800"/>
              </a:lnSpc>
            </a:pPr>
            <a:r>
              <a:rPr lang="en-US" altLang="zh-CN" sz="2400" dirty="0"/>
              <a:t>Perhaps the most fundamental step in developing a sense of number is not the ability to count, but rather to see that a number is really an abstract idea instead of a simple attachment to a group of particular objects. It must have been within the grasp of the earliest humans to conceive that four birds are distinct from two birds; however, it is not an elementary step to associate the number 4, as connected with four birds, to the number 4, as connected with four rocks.</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328690" y="1673528"/>
            <a:ext cx="6779192" cy="3323987"/>
          </a:xfrm>
          <a:prstGeom prst="rect">
            <a:avLst/>
          </a:prstGeom>
          <a:noFill/>
        </p:spPr>
        <p:txBody>
          <a:bodyPr wrap="square" rtlCol="0">
            <a:spAutoFit/>
          </a:bodyPr>
          <a:lstStyle/>
          <a:p>
            <a:pPr>
              <a:lnSpc>
                <a:spcPts val="2800"/>
              </a:lnSpc>
            </a:pPr>
            <a:r>
              <a:rPr lang="en-US" altLang="zh-CN" sz="2400" dirty="0"/>
              <a:t>Associating a number as one of the qualities of a specific object is a great hindrance to the development of a true number sense. When the number 4 can be registered in the mind as a specific word, independent of the object being referenced, the individual is ready to take the first step toward the development of a notational system for numbers and, from there, to arithmetic.</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018814" y="1580614"/>
            <a:ext cx="7548120" cy="3683060"/>
          </a:xfrm>
          <a:prstGeom prst="rect">
            <a:avLst/>
          </a:prstGeom>
          <a:noFill/>
        </p:spPr>
        <p:txBody>
          <a:bodyPr wrap="square" rtlCol="0">
            <a:spAutoFit/>
          </a:bodyPr>
          <a:lstStyle/>
          <a:p>
            <a:pPr>
              <a:lnSpc>
                <a:spcPts val="2800"/>
              </a:lnSpc>
            </a:pPr>
            <a:r>
              <a:rPr lang="en-US" altLang="zh-CN" sz="2400" dirty="0"/>
              <a:t>Traces of the very first stages in the development of numeration can be seen in several living languages today. The numeration system of the </a:t>
            </a:r>
            <a:r>
              <a:rPr lang="en-US" altLang="zh-CN" sz="2400" dirty="0">
                <a:solidFill>
                  <a:srgbClr val="FF0000"/>
                </a:solidFill>
              </a:rPr>
              <a:t>Tsimshian language </a:t>
            </a:r>
            <a:r>
              <a:rPr lang="en-US" altLang="zh-CN" sz="2400" dirty="0"/>
              <a:t>in British Columbia contains seven distinct sets of words for numbers according to the class of the item being counted: for counting flat objects and animals, for round objects and time, for people, for </a:t>
            </a:r>
            <a:r>
              <a:rPr lang="en-US" altLang="zh-CN" sz="2400" dirty="0">
                <a:solidFill>
                  <a:srgbClr val="FF0000"/>
                </a:solidFill>
              </a:rPr>
              <a:t>long objects </a:t>
            </a:r>
            <a:r>
              <a:rPr lang="en-US" altLang="zh-CN" sz="2400" dirty="0"/>
              <a:t>and trees, for </a:t>
            </a:r>
            <a:r>
              <a:rPr lang="en-US" altLang="zh-CN" sz="2400" dirty="0">
                <a:solidFill>
                  <a:srgbClr val="FF0000"/>
                </a:solidFill>
              </a:rPr>
              <a:t>canoes</a:t>
            </a:r>
            <a:r>
              <a:rPr lang="en-US" altLang="zh-CN" sz="2400" dirty="0"/>
              <a:t>, for measures, and for counting when no particular object is being numerated.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328689" y="2052918"/>
            <a:ext cx="6044263" cy="2246769"/>
          </a:xfrm>
          <a:prstGeom prst="rect">
            <a:avLst/>
          </a:prstGeom>
          <a:noFill/>
        </p:spPr>
        <p:txBody>
          <a:bodyPr wrap="square" rtlCol="0">
            <a:spAutoFit/>
          </a:bodyPr>
          <a:lstStyle/>
          <a:p>
            <a:pPr>
              <a:lnSpc>
                <a:spcPts val="2800"/>
              </a:lnSpc>
            </a:pPr>
            <a:r>
              <a:rPr lang="en-US" altLang="zh-CN" sz="2400" dirty="0"/>
              <a:t>It seems that the last is a later development while the first six groups show the relics of an </a:t>
            </a:r>
            <a:r>
              <a:rPr lang="en-US" altLang="zh-CN" sz="2400" dirty="0">
                <a:solidFill>
                  <a:srgbClr val="FF0000"/>
                </a:solidFill>
              </a:rPr>
              <a:t>older system</a:t>
            </a:r>
            <a:r>
              <a:rPr lang="en-US" altLang="zh-CN" sz="2400" dirty="0"/>
              <a:t>. This diversity of number names can also be found in some widely used languages such as Japanese.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第四讲教学计划</a:t>
            </a:r>
            <a:br>
              <a:rPr lang="en-US" altLang="zh-CN" dirty="0"/>
            </a:br>
            <a:br>
              <a:rPr lang="en-US" altLang="zh-CN" dirty="0"/>
            </a:br>
            <a:endParaRPr lang="zh-CN" altLang="en-US" dirty="0"/>
          </a:p>
        </p:txBody>
      </p:sp>
      <p:sp>
        <p:nvSpPr>
          <p:cNvPr id="3" name="内容占位符 2"/>
          <p:cNvSpPr>
            <a:spLocks noGrp="1"/>
          </p:cNvSpPr>
          <p:nvPr>
            <p:ph sz="half" idx="1"/>
          </p:nvPr>
        </p:nvSpPr>
        <p:spPr/>
        <p:txBody>
          <a:bodyPr/>
          <a:lstStyle/>
          <a:p>
            <a:pPr marL="0" indent="0">
              <a:buNone/>
            </a:pPr>
            <a:r>
              <a:rPr lang="zh-CN" altLang="en-US" dirty="0"/>
              <a:t>困扰大家很久的问题，怎样分清楚</a:t>
            </a:r>
            <a:r>
              <a:rPr lang="en-US" altLang="zh-CN" dirty="0"/>
              <a:t>False</a:t>
            </a:r>
            <a:r>
              <a:rPr lang="zh-CN" altLang="en-US" dirty="0"/>
              <a:t>和</a:t>
            </a:r>
            <a:r>
              <a:rPr lang="en-US" altLang="zh-CN" dirty="0"/>
              <a:t>Not Given</a:t>
            </a:r>
          </a:p>
          <a:p>
            <a:pPr marL="0" indent="0">
              <a:buNone/>
            </a:pPr>
            <a:endParaRPr lang="en-US" altLang="zh-CN" dirty="0"/>
          </a:p>
          <a:p>
            <a:pPr marL="0" indent="0">
              <a:buNone/>
            </a:pPr>
            <a:r>
              <a:rPr lang="zh-CN" altLang="en-US" dirty="0"/>
              <a:t>今天的内容将完全围绕着这一问题从以下四点展开</a:t>
            </a:r>
            <a:endParaRPr lang="en-US" altLang="zh-CN" dirty="0"/>
          </a:p>
          <a:p>
            <a:pPr marL="0" indent="0">
              <a:buNone/>
            </a:pPr>
            <a:endParaRPr lang="en-US" altLang="zh-CN" dirty="0"/>
          </a:p>
          <a:p>
            <a:pPr marL="0" indent="0">
              <a:buNone/>
            </a:pPr>
            <a:r>
              <a:rPr lang="en-US" altLang="zh-CN" dirty="0"/>
              <a:t>1</a:t>
            </a:r>
            <a:r>
              <a:rPr lang="zh-CN" altLang="en-US" dirty="0"/>
              <a:t>、判断题的类型辨析</a:t>
            </a:r>
            <a:endParaRPr lang="en-US" altLang="zh-CN" dirty="0"/>
          </a:p>
          <a:p>
            <a:pPr marL="0" indent="0">
              <a:buNone/>
            </a:pPr>
            <a:r>
              <a:rPr lang="en-US" altLang="zh-CN" dirty="0"/>
              <a:t>2</a:t>
            </a:r>
            <a:r>
              <a:rPr lang="zh-CN" altLang="en-US" dirty="0"/>
              <a:t>、判断题的定位原理及重要性</a:t>
            </a:r>
            <a:endParaRPr lang="en-US" altLang="zh-CN" dirty="0"/>
          </a:p>
          <a:p>
            <a:pPr marL="0" indent="0">
              <a:buNone/>
            </a:pPr>
            <a:r>
              <a:rPr lang="en-US" altLang="zh-CN" dirty="0"/>
              <a:t>3</a:t>
            </a:r>
            <a:r>
              <a:rPr lang="zh-CN" altLang="en-US" dirty="0"/>
              <a:t>、判断题的考点分析</a:t>
            </a:r>
            <a:endParaRPr lang="en-US" altLang="zh-CN" dirty="0"/>
          </a:p>
          <a:p>
            <a:pPr marL="0" indent="0">
              <a:buNone/>
            </a:pPr>
            <a:r>
              <a:rPr lang="en-US" altLang="zh-CN" dirty="0"/>
              <a:t>4</a:t>
            </a:r>
            <a:r>
              <a:rPr lang="zh-CN" altLang="en-US" dirty="0"/>
              <a:t>、几个固定思维模式及概率分析</a:t>
            </a: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9896" y="1745639"/>
            <a:ext cx="2895597" cy="1938992"/>
          </a:xfrm>
          <a:prstGeom prst="rect">
            <a:avLst/>
          </a:prstGeom>
          <a:noFill/>
        </p:spPr>
        <p:txBody>
          <a:bodyPr wrap="square" rtlCol="0">
            <a:spAutoFit/>
          </a:bodyPr>
          <a:lstStyle/>
          <a:p>
            <a:r>
              <a:rPr lang="en-US" altLang="zh-CN" sz="2400" dirty="0"/>
              <a:t>40 Early peoples found it easier to count by using their fingers rather than a group of pebbles.</a:t>
            </a:r>
            <a:endParaRPr lang="zh-CN" altLang="zh-CN" sz="2400" dirty="0"/>
          </a:p>
        </p:txBody>
      </p:sp>
      <p:sp>
        <p:nvSpPr>
          <p:cNvPr id="6" name="TextBox 4"/>
          <p:cNvSpPr txBox="1"/>
          <p:nvPr/>
        </p:nvSpPr>
        <p:spPr>
          <a:xfrm>
            <a:off x="4203999" y="1504474"/>
            <a:ext cx="7070138" cy="3683060"/>
          </a:xfrm>
          <a:prstGeom prst="rect">
            <a:avLst/>
          </a:prstGeom>
          <a:noFill/>
        </p:spPr>
        <p:txBody>
          <a:bodyPr wrap="square" rtlCol="0">
            <a:spAutoFit/>
          </a:bodyPr>
          <a:lstStyle/>
          <a:p>
            <a:pPr>
              <a:lnSpc>
                <a:spcPts val="2800"/>
              </a:lnSpc>
            </a:pPr>
            <a:r>
              <a:rPr lang="en-US" altLang="zh-CN" sz="2400" dirty="0"/>
              <a:t>Intermixed with the development of a number sense is the development of an ability to count. Counting is not directly related to the formation of a number concept because it is possible to count by matching the items being counted against a group of </a:t>
            </a:r>
            <a:r>
              <a:rPr lang="en-US" altLang="zh-CN" sz="2400" dirty="0">
                <a:solidFill>
                  <a:srgbClr val="FF0000"/>
                </a:solidFill>
              </a:rPr>
              <a:t>pebbles</a:t>
            </a:r>
            <a:r>
              <a:rPr lang="en-US" altLang="zh-CN" sz="2400" dirty="0"/>
              <a:t>, grains of corn, or the counter's </a:t>
            </a:r>
            <a:r>
              <a:rPr lang="en-US" altLang="zh-CN" sz="2400" dirty="0">
                <a:solidFill>
                  <a:srgbClr val="FF0000"/>
                </a:solidFill>
              </a:rPr>
              <a:t>fingers</a:t>
            </a:r>
            <a:r>
              <a:rPr lang="en-US" altLang="zh-CN" sz="2400" dirty="0"/>
              <a:t>. These aids would have been indispensable to very early people who would have found the process impossible without some form of mechanical aid.</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判断题的操作步骤</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2</a:t>
            </a:r>
            <a:r>
              <a:rPr lang="zh-CN" altLang="en-US" b="1" dirty="0">
                <a:latin typeface="微软雅黑" panose="020B0503020204020204" charset="-122"/>
                <a:ea typeface="微软雅黑" panose="020B0503020204020204" charset="-122"/>
              </a:rPr>
              <a:t>、对应</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dirty="0"/>
              <a:t>通读题干句和原文句     “不、反、错”</a:t>
            </a:r>
            <a:r>
              <a:rPr lang="en-US" altLang="zh-CN" dirty="0"/>
              <a:t>=False     </a:t>
            </a:r>
            <a:r>
              <a:rPr lang="zh-CN" altLang="en-US" dirty="0"/>
              <a:t>“没”</a:t>
            </a:r>
            <a:r>
              <a:rPr lang="en-US" altLang="zh-CN" dirty="0"/>
              <a:t>=Not Given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76472" y="1329015"/>
            <a:ext cx="9785788" cy="1076325"/>
          </a:xfrm>
          <a:prstGeom prst="rect">
            <a:avLst/>
          </a:prstGeom>
          <a:noFill/>
        </p:spPr>
        <p:txBody>
          <a:bodyPr wrap="square" rtlCol="0">
            <a:spAutoFit/>
          </a:bodyPr>
          <a:lstStyle/>
          <a:p>
            <a:r>
              <a:rPr lang="en-US" altLang="zh-CN" sz="3200" dirty="0"/>
              <a:t>For many environmentalists, the world seems to be getting worse.</a:t>
            </a:r>
          </a:p>
        </p:txBody>
      </p:sp>
      <p:cxnSp>
        <p:nvCxnSpPr>
          <p:cNvPr id="6" name="直接连接符 5"/>
          <p:cNvCxnSpPr/>
          <p:nvPr/>
        </p:nvCxnSpPr>
        <p:spPr>
          <a:xfrm>
            <a:off x="583096" y="3803374"/>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722246" y="4417400"/>
            <a:ext cx="9428919" cy="1077218"/>
          </a:xfrm>
          <a:prstGeom prst="rect">
            <a:avLst/>
          </a:prstGeom>
          <a:noFill/>
        </p:spPr>
        <p:txBody>
          <a:bodyPr wrap="square" rtlCol="0">
            <a:spAutoFit/>
          </a:bodyPr>
          <a:lstStyle/>
          <a:p>
            <a:r>
              <a:rPr lang="en-US" altLang="zh-CN" sz="3200" dirty="0"/>
              <a:t>Environmentalists take a pessimistic view of the world for a number of reasons.</a:t>
            </a:r>
            <a:endParaRPr lang="zh-CN" altLang="zh-CN" sz="32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76472" y="1329015"/>
            <a:ext cx="9785788" cy="2061210"/>
          </a:xfrm>
          <a:prstGeom prst="rect">
            <a:avLst/>
          </a:prstGeom>
          <a:noFill/>
        </p:spPr>
        <p:txBody>
          <a:bodyPr wrap="square" rtlCol="0">
            <a:spAutoFit/>
          </a:bodyPr>
          <a:lstStyle/>
          <a:p>
            <a:r>
              <a:rPr lang="en-US" altLang="zh-CN" sz="3200" dirty="0"/>
              <a:t>First, energy and other natural resources have become more abundant, not less so, since the book 'The Limits to Growth' was published in 1972 by a group of scientists. </a:t>
            </a:r>
          </a:p>
        </p:txBody>
      </p:sp>
      <p:cxnSp>
        <p:nvCxnSpPr>
          <p:cNvPr id="6" name="直接连接符 5"/>
          <p:cNvCxnSpPr/>
          <p:nvPr/>
        </p:nvCxnSpPr>
        <p:spPr>
          <a:xfrm>
            <a:off x="583096" y="3803374"/>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722246" y="4417400"/>
            <a:ext cx="9428919" cy="1077218"/>
          </a:xfrm>
          <a:prstGeom prst="rect">
            <a:avLst/>
          </a:prstGeom>
          <a:noFill/>
        </p:spPr>
        <p:txBody>
          <a:bodyPr wrap="square" rtlCol="0">
            <a:spAutoFit/>
          </a:bodyPr>
          <a:lstStyle/>
          <a:p>
            <a:r>
              <a:rPr lang="en-US" altLang="zh-CN" sz="3200" dirty="0"/>
              <a:t>Data on the Earth's natural resources has only been collected since 1972.</a:t>
            </a:r>
            <a:endParaRPr lang="zh-CN" altLang="zh-CN" sz="32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76472" y="1329015"/>
            <a:ext cx="9785788" cy="1568450"/>
          </a:xfrm>
          <a:prstGeom prst="rect">
            <a:avLst/>
          </a:prstGeom>
          <a:noFill/>
        </p:spPr>
        <p:txBody>
          <a:bodyPr wrap="square" rtlCol="0">
            <a:spAutoFit/>
          </a:bodyPr>
          <a:lstStyle/>
          <a:p>
            <a:r>
              <a:rPr lang="en-US" altLang="zh-CN" sz="3200" dirty="0"/>
              <a:t>Second, more food is now produced per head of the world's population than at any time in history. Fewer people are starving.</a:t>
            </a:r>
          </a:p>
        </p:txBody>
      </p:sp>
      <p:cxnSp>
        <p:nvCxnSpPr>
          <p:cNvPr id="6" name="直接连接符 5"/>
          <p:cNvCxnSpPr/>
          <p:nvPr/>
        </p:nvCxnSpPr>
        <p:spPr>
          <a:xfrm>
            <a:off x="583096" y="3803374"/>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722246" y="4417400"/>
            <a:ext cx="9428919" cy="1077218"/>
          </a:xfrm>
          <a:prstGeom prst="rect">
            <a:avLst/>
          </a:prstGeom>
          <a:noFill/>
        </p:spPr>
        <p:txBody>
          <a:bodyPr wrap="square" rtlCol="0">
            <a:spAutoFit/>
          </a:bodyPr>
          <a:lstStyle/>
          <a:p>
            <a:r>
              <a:rPr lang="en-US" altLang="zh-CN" sz="3200" dirty="0"/>
              <a:t>The number of starving people in the world has increased in recent years.</a:t>
            </a:r>
            <a:endParaRPr lang="zh-CN" altLang="zh-CN" sz="3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76472" y="1329015"/>
            <a:ext cx="9785788" cy="2061210"/>
          </a:xfrm>
          <a:prstGeom prst="rect">
            <a:avLst/>
          </a:prstGeom>
          <a:noFill/>
        </p:spPr>
        <p:txBody>
          <a:bodyPr wrap="square" rtlCol="0">
            <a:spAutoFit/>
          </a:bodyPr>
          <a:lstStyle/>
          <a:p>
            <a:r>
              <a:rPr lang="en-US" altLang="zh-CN" sz="3200" dirty="0"/>
              <a:t>Third, although species are indeed becoming extinct, only about 0.7% of them are expected to disappear in the next 50 years, not 25-50%, as has so often been predicted.</a:t>
            </a:r>
          </a:p>
        </p:txBody>
      </p:sp>
      <p:cxnSp>
        <p:nvCxnSpPr>
          <p:cNvPr id="6" name="直接连接符 5"/>
          <p:cNvCxnSpPr/>
          <p:nvPr/>
        </p:nvCxnSpPr>
        <p:spPr>
          <a:xfrm>
            <a:off x="583096" y="3803374"/>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722246" y="4417400"/>
            <a:ext cx="9428919" cy="584775"/>
          </a:xfrm>
          <a:prstGeom prst="rect">
            <a:avLst/>
          </a:prstGeom>
          <a:noFill/>
        </p:spPr>
        <p:txBody>
          <a:bodyPr wrap="square" rtlCol="0">
            <a:spAutoFit/>
          </a:bodyPr>
          <a:lstStyle/>
          <a:p>
            <a:r>
              <a:rPr lang="en-US" altLang="zh-CN" sz="3200" dirty="0"/>
              <a:t>Extinct species are being replaced by new species.</a:t>
            </a:r>
            <a:endParaRPr lang="zh-CN" altLang="zh-CN" sz="3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83096" y="1041400"/>
            <a:ext cx="10436085" cy="2553335"/>
          </a:xfrm>
          <a:prstGeom prst="rect">
            <a:avLst/>
          </a:prstGeom>
          <a:noFill/>
        </p:spPr>
        <p:txBody>
          <a:bodyPr wrap="square" rtlCol="0">
            <a:spAutoFit/>
          </a:bodyPr>
          <a:lstStyle/>
          <a:p>
            <a:pPr algn="just"/>
            <a:r>
              <a:rPr lang="en-US" altLang="zh-CN" sz="3200" dirty="0"/>
              <a:t>And finally, most forms of environmental pollution either appear to have been exaggerated, or are transient—associated with the early phases of </a:t>
            </a:r>
            <a:r>
              <a:rPr lang="en-US" altLang="zh-CN" sz="3200" dirty="0" err="1"/>
              <a:t>industrialisation</a:t>
            </a:r>
            <a:r>
              <a:rPr lang="en-US" altLang="zh-CN" sz="3200" dirty="0"/>
              <a:t> and therefore best cured not by restricting economic growth, but by accelerating it.</a:t>
            </a:r>
          </a:p>
        </p:txBody>
      </p:sp>
      <p:cxnSp>
        <p:nvCxnSpPr>
          <p:cNvPr id="6" name="直接连接符 5"/>
          <p:cNvCxnSpPr/>
          <p:nvPr/>
        </p:nvCxnSpPr>
        <p:spPr>
          <a:xfrm>
            <a:off x="583096" y="4237108"/>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679715" y="4776861"/>
            <a:ext cx="9428919" cy="1077218"/>
          </a:xfrm>
          <a:prstGeom prst="rect">
            <a:avLst/>
          </a:prstGeom>
          <a:noFill/>
        </p:spPr>
        <p:txBody>
          <a:bodyPr wrap="square" rtlCol="0">
            <a:spAutoFit/>
          </a:bodyPr>
          <a:lstStyle/>
          <a:p>
            <a:r>
              <a:rPr lang="en-US" altLang="zh-CN" sz="3200" dirty="0"/>
              <a:t>Some pollution problems have been correctly linked to </a:t>
            </a:r>
            <a:r>
              <a:rPr lang="en-US" altLang="zh-CN" sz="3200" dirty="0" err="1"/>
              <a:t>industrialisation</a:t>
            </a:r>
            <a:r>
              <a:rPr lang="en-US" altLang="zh-CN" sz="3200" dirty="0"/>
              <a:t>.</a:t>
            </a:r>
            <a:endParaRPr lang="zh-CN" altLang="zh-CN" sz="3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 </a:t>
            </a:r>
          </a:p>
        </p:txBody>
      </p:sp>
      <p:sp>
        <p:nvSpPr>
          <p:cNvPr id="4" name="TextBox 4"/>
          <p:cNvSpPr txBox="1"/>
          <p:nvPr/>
        </p:nvSpPr>
        <p:spPr>
          <a:xfrm>
            <a:off x="543810" y="1041400"/>
            <a:ext cx="10879563" cy="2553335"/>
          </a:xfrm>
          <a:prstGeom prst="rect">
            <a:avLst/>
          </a:prstGeom>
          <a:noFill/>
        </p:spPr>
        <p:txBody>
          <a:bodyPr wrap="square" rtlCol="0">
            <a:spAutoFit/>
          </a:bodyPr>
          <a:lstStyle/>
          <a:p>
            <a:r>
              <a:rPr lang="en-US" altLang="zh-CN" sz="3200" dirty="0"/>
              <a:t>And finally, most forms of environmental pollution either appear to have been exaggerated, or are transient—associated with the early phases of </a:t>
            </a:r>
            <a:r>
              <a:rPr lang="en-US" altLang="zh-CN" sz="3200" dirty="0" err="1"/>
              <a:t>industrialisation</a:t>
            </a:r>
            <a:r>
              <a:rPr lang="en-US" altLang="zh-CN" sz="3200" dirty="0"/>
              <a:t> and therefore best cured not by restricting economic growth, but by accelerating it.</a:t>
            </a:r>
          </a:p>
        </p:txBody>
      </p:sp>
      <p:cxnSp>
        <p:nvCxnSpPr>
          <p:cNvPr id="6" name="直接连接符 5"/>
          <p:cNvCxnSpPr/>
          <p:nvPr/>
        </p:nvCxnSpPr>
        <p:spPr>
          <a:xfrm>
            <a:off x="543810" y="4081047"/>
            <a:ext cx="10018643" cy="53009"/>
          </a:xfrm>
          <a:prstGeom prst="line">
            <a:avLst/>
          </a:prstGeom>
        </p:spPr>
        <p:style>
          <a:lnRef idx="3">
            <a:schemeClr val="accent1"/>
          </a:lnRef>
          <a:fillRef idx="0">
            <a:schemeClr val="accent1"/>
          </a:fillRef>
          <a:effectRef idx="2">
            <a:schemeClr val="accent1"/>
          </a:effectRef>
          <a:fontRef idx="minor">
            <a:schemeClr val="tx1"/>
          </a:fontRef>
        </p:style>
      </p:cxnSp>
      <p:sp>
        <p:nvSpPr>
          <p:cNvPr id="7" name="TextBox 3"/>
          <p:cNvSpPr txBox="1"/>
          <p:nvPr/>
        </p:nvSpPr>
        <p:spPr>
          <a:xfrm>
            <a:off x="722246" y="4417400"/>
            <a:ext cx="9428919" cy="1077218"/>
          </a:xfrm>
          <a:prstGeom prst="rect">
            <a:avLst/>
          </a:prstGeom>
          <a:noFill/>
        </p:spPr>
        <p:txBody>
          <a:bodyPr wrap="square" rtlCol="0">
            <a:spAutoFit/>
          </a:bodyPr>
          <a:lstStyle/>
          <a:p>
            <a:r>
              <a:rPr lang="en-US" altLang="zh-CN" sz="3200" dirty="0"/>
              <a:t>It would be best to attempt to slow down economic growth.</a:t>
            </a:r>
            <a:endParaRPr lang="zh-CN" altLang="zh-CN" sz="3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判断题的操作步骤</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2</a:t>
            </a:r>
            <a:r>
              <a:rPr lang="zh-CN" altLang="en-US" b="1" dirty="0">
                <a:latin typeface="微软雅黑" panose="020B0503020204020204" charset="-122"/>
                <a:ea typeface="微软雅黑" panose="020B0503020204020204" charset="-122"/>
              </a:rPr>
              <a:t>、对应</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dirty="0"/>
              <a:t>通读题干句和原文句     “不、反、错”</a:t>
            </a:r>
            <a:r>
              <a:rPr lang="en-US" altLang="zh-CN" dirty="0"/>
              <a:t>=False     </a:t>
            </a:r>
            <a:r>
              <a:rPr lang="zh-CN" altLang="en-US" dirty="0"/>
              <a:t>“没”</a:t>
            </a:r>
            <a:r>
              <a:rPr lang="en-US" altLang="zh-CN" dirty="0"/>
              <a:t>=Not Given</a:t>
            </a:r>
          </a:p>
          <a:p>
            <a:pPr marL="0" indent="0">
              <a:buNone/>
            </a:pPr>
            <a:r>
              <a:rPr lang="zh-CN" altLang="en-US" b="1" dirty="0">
                <a:latin typeface="微软雅黑" panose="020B0503020204020204" charset="-122"/>
                <a:ea typeface="微软雅黑" panose="020B0503020204020204" charset="-122"/>
              </a:rPr>
              <a:t>以考点词为主要验证点</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程度</a:t>
            </a:r>
            <a:r>
              <a:rPr lang="en-US" altLang="zh-CN" b="1" dirty="0">
                <a:latin typeface="微软雅黑" panose="020B0503020204020204" charset="-122"/>
                <a:ea typeface="微软雅黑" panose="020B0503020204020204" charset="-122"/>
              </a:rPr>
              <a:t>adv</a:t>
            </a:r>
            <a:r>
              <a:rPr lang="zh-CN" altLang="en-US" b="1" dirty="0">
                <a:latin typeface="微软雅黑" panose="020B0503020204020204" charset="-122"/>
                <a:ea typeface="微软雅黑" panose="020B0503020204020204" charset="-122"/>
              </a:rPr>
              <a:t>    范围</a:t>
            </a:r>
            <a:r>
              <a:rPr lang="en-US" altLang="zh-CN" b="1" dirty="0">
                <a:latin typeface="微软雅黑" panose="020B0503020204020204" charset="-122"/>
                <a:ea typeface="微软雅黑" panose="020B0503020204020204" charset="-122"/>
              </a:rPr>
              <a:t>prep</a:t>
            </a:r>
            <a:r>
              <a:rPr lang="zh-CN" altLang="en-US" b="1" dirty="0">
                <a:latin typeface="微软雅黑" panose="020B0503020204020204" charset="-122"/>
                <a:ea typeface="微软雅黑" panose="020B0503020204020204" charset="-122"/>
              </a:rPr>
              <a:t> </a:t>
            </a:r>
            <a:r>
              <a:rPr lang="en-US" altLang="zh-CN" b="1" dirty="0" err="1">
                <a:latin typeface="微软雅黑" panose="020B0503020204020204" charset="-122"/>
                <a:ea typeface="微软雅黑" panose="020B0503020204020204" charset="-122"/>
              </a:rPr>
              <a:t>pron</a:t>
            </a:r>
            <a:r>
              <a:rPr lang="zh-CN" altLang="en-US" b="1" dirty="0">
                <a:latin typeface="微软雅黑" panose="020B0503020204020204" charset="-122"/>
                <a:ea typeface="微软雅黑" panose="020B0503020204020204" charset="-122"/>
              </a:rPr>
              <a:t>   趋势</a:t>
            </a:r>
            <a:r>
              <a:rPr lang="en-US" altLang="zh-CN" b="1" dirty="0">
                <a:latin typeface="微软雅黑" panose="020B0503020204020204" charset="-122"/>
                <a:ea typeface="微软雅黑" panose="020B0503020204020204" charset="-122"/>
              </a:rPr>
              <a:t>v adj</a:t>
            </a:r>
            <a:r>
              <a:rPr lang="zh-CN" altLang="en-US" b="1" dirty="0">
                <a:latin typeface="微软雅黑" panose="020B0503020204020204" charset="-122"/>
                <a:ea typeface="微软雅黑" panose="020B0503020204020204" charset="-122"/>
              </a:rPr>
              <a:t>    关系</a:t>
            </a:r>
            <a:r>
              <a:rPr lang="en-US" altLang="zh-CN" b="1" dirty="0" err="1">
                <a:latin typeface="微软雅黑" panose="020B0503020204020204" charset="-122"/>
                <a:ea typeface="微软雅黑" panose="020B0503020204020204" charset="-122"/>
              </a:rPr>
              <a:t>conj</a:t>
            </a:r>
            <a:r>
              <a:rPr lang="en-US" altLang="zh-CN" b="1"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（因果 目的 比较）</a:t>
            </a:r>
            <a:endParaRPr lang="en-US" altLang="zh-CN" b="1" dirty="0">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38251849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715017" cy="4524315"/>
          </a:xfrm>
          <a:prstGeom prst="rect">
            <a:avLst/>
          </a:prstGeom>
          <a:noFill/>
        </p:spPr>
        <p:txBody>
          <a:bodyPr wrap="square" rtlCol="0">
            <a:spAutoFit/>
          </a:bodyPr>
          <a:lstStyle/>
          <a:p>
            <a:r>
              <a:rPr lang="en-US" altLang="zh-CN" sz="2400" dirty="0"/>
              <a:t>32 For the earliest tribes, the concept of sufficiency was more important than the concept of quantity.</a:t>
            </a:r>
          </a:p>
          <a:p>
            <a:endParaRPr lang="en-US" altLang="zh-CN" sz="2400" dirty="0"/>
          </a:p>
          <a:p>
            <a:r>
              <a:rPr lang="en-US" altLang="zh-CN" sz="2400" dirty="0"/>
              <a:t>33 Indigenous Tasmanians used only four terms to indicate numbers of objects.</a:t>
            </a:r>
            <a:endParaRPr lang="zh-CN" altLang="zh-CN" sz="2400" dirty="0"/>
          </a:p>
        </p:txBody>
      </p:sp>
      <p:sp>
        <p:nvSpPr>
          <p:cNvPr id="6" name="TextBox 4"/>
          <p:cNvSpPr txBox="1"/>
          <p:nvPr/>
        </p:nvSpPr>
        <p:spPr>
          <a:xfrm>
            <a:off x="4199394" y="1663565"/>
            <a:ext cx="7485774" cy="3323987"/>
          </a:xfrm>
          <a:prstGeom prst="rect">
            <a:avLst/>
          </a:prstGeom>
          <a:noFill/>
        </p:spPr>
        <p:txBody>
          <a:bodyPr wrap="square" rtlCol="0">
            <a:spAutoFit/>
          </a:bodyPr>
          <a:lstStyle/>
          <a:p>
            <a:pPr>
              <a:lnSpc>
                <a:spcPts val="2800"/>
              </a:lnSpc>
            </a:pPr>
            <a:r>
              <a:rPr lang="en-US" altLang="zh-CN" sz="2400" dirty="0"/>
              <a:t>It is impossible to learn the sequence of events that led to our developing the concept of number. Even the </a:t>
            </a:r>
            <a:r>
              <a:rPr lang="en-US" altLang="zh-CN" sz="2400" dirty="0">
                <a:solidFill>
                  <a:srgbClr val="FF0000"/>
                </a:solidFill>
              </a:rPr>
              <a:t>earliest of tribes </a:t>
            </a:r>
            <a:r>
              <a:rPr lang="en-US" altLang="zh-CN" sz="2400" dirty="0"/>
              <a:t>had a system of numeration that, if not advanced, was sufficient for the tasks that they had to perform. Our ancestors had little use for actual numbers; instead their considerations would have been more of the kind </a:t>
            </a:r>
            <a:r>
              <a:rPr lang="en-US" altLang="zh-CN" sz="2400" dirty="0">
                <a:solidFill>
                  <a:srgbClr val="FF0000"/>
                </a:solidFill>
              </a:rPr>
              <a:t>Is this enough</a:t>
            </a:r>
            <a:r>
              <a:rPr lang="en-US" altLang="zh-CN" sz="2400" dirty="0"/>
              <a:t>? rather than </a:t>
            </a:r>
            <a:r>
              <a:rPr lang="en-US" altLang="zh-CN" sz="2400" dirty="0">
                <a:solidFill>
                  <a:srgbClr val="FF0000"/>
                </a:solidFill>
              </a:rPr>
              <a:t>How many</a:t>
            </a:r>
            <a:r>
              <a:rPr lang="en-US" altLang="zh-CN" sz="2400" dirty="0"/>
              <a:t>? when they were engaged in food gathering, for example.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考完了，才想起来问老师的问题</a:t>
            </a:r>
          </a:p>
        </p:txBody>
      </p:sp>
      <p:sp>
        <p:nvSpPr>
          <p:cNvPr id="3" name="内容占位符 2"/>
          <p:cNvSpPr>
            <a:spLocks noGrp="1"/>
          </p:cNvSpPr>
          <p:nvPr>
            <p:ph sz="half" idx="1"/>
          </p:nvPr>
        </p:nvSpPr>
        <p:spPr/>
        <p:txBody>
          <a:bodyPr/>
          <a:lstStyle/>
          <a:p>
            <a:r>
              <a:rPr lang="zh-CN" altLang="en-US" b="1" dirty="0">
                <a:latin typeface="微软雅黑" panose="020B0503020204020204" charset="-122"/>
                <a:ea typeface="微软雅黑" panose="020B0503020204020204" charset="-122"/>
              </a:rPr>
              <a:t>考试时我把</a:t>
            </a:r>
            <a:r>
              <a:rPr lang="en-US" altLang="zh-CN" b="1" dirty="0">
                <a:latin typeface="微软雅黑" panose="020B0503020204020204" charset="-122"/>
                <a:ea typeface="微软雅黑" panose="020B0503020204020204" charset="-122"/>
              </a:rPr>
              <a:t>True</a:t>
            </a:r>
            <a:r>
              <a:rPr lang="zh-CN" altLang="en-US" b="1" dirty="0">
                <a:latin typeface="微软雅黑" panose="020B0503020204020204" charset="-122"/>
                <a:ea typeface="微软雅黑" panose="020B0503020204020204" charset="-122"/>
              </a:rPr>
              <a:t>写成</a:t>
            </a:r>
            <a:r>
              <a:rPr lang="en-US" altLang="zh-CN" b="1" dirty="0">
                <a:latin typeface="微软雅黑" panose="020B0503020204020204" charset="-122"/>
                <a:ea typeface="微软雅黑" panose="020B0503020204020204" charset="-122"/>
              </a:rPr>
              <a:t>T</a:t>
            </a:r>
            <a:r>
              <a:rPr lang="zh-CN" altLang="en-US" b="1" dirty="0">
                <a:latin typeface="微软雅黑" panose="020B0503020204020204" charset="-122"/>
                <a:ea typeface="微软雅黑" panose="020B0503020204020204" charset="-122"/>
              </a:rPr>
              <a:t>给不给分？写成</a:t>
            </a:r>
            <a:r>
              <a:rPr lang="en-US" altLang="zh-CN" b="1" dirty="0">
                <a:latin typeface="微软雅黑" panose="020B0503020204020204" charset="-122"/>
                <a:ea typeface="微软雅黑" panose="020B0503020204020204" charset="-122"/>
              </a:rPr>
              <a:t>Ture</a:t>
            </a:r>
            <a:r>
              <a:rPr lang="zh-CN" altLang="en-US" b="1" dirty="0">
                <a:latin typeface="微软雅黑" panose="020B0503020204020204" charset="-122"/>
                <a:ea typeface="微软雅黑" panose="020B0503020204020204" charset="-122"/>
              </a:rPr>
              <a:t>给不给分？</a:t>
            </a:r>
            <a:endParaRPr lang="en-US" altLang="zh-CN" b="1" dirty="0">
              <a:latin typeface="微软雅黑" panose="020B0503020204020204" charset="-122"/>
              <a:ea typeface="微软雅黑" panose="020B0503020204020204" charset="-122"/>
            </a:endParaRPr>
          </a:p>
          <a:p>
            <a:endParaRPr lang="en-US" altLang="zh-CN" b="1" dirty="0">
              <a:latin typeface="微软雅黑" panose="020B0503020204020204" charset="-122"/>
              <a:ea typeface="微软雅黑" panose="020B0503020204020204" charset="-122"/>
            </a:endParaRPr>
          </a:p>
          <a:p>
            <a:r>
              <a:rPr lang="zh-CN" altLang="en-US" b="1" dirty="0">
                <a:latin typeface="微软雅黑" panose="020B0503020204020204" charset="-122"/>
                <a:ea typeface="微软雅黑" panose="020B0503020204020204" charset="-122"/>
              </a:rPr>
              <a:t>我判断题来不及做了，答案全都蒙成</a:t>
            </a:r>
            <a:r>
              <a:rPr lang="en-US" altLang="zh-CN" b="1" dirty="0">
                <a:latin typeface="微软雅黑" panose="020B0503020204020204" charset="-122"/>
                <a:ea typeface="微软雅黑" panose="020B0503020204020204" charset="-122"/>
              </a:rPr>
              <a:t>True</a:t>
            </a:r>
            <a:r>
              <a:rPr lang="zh-CN" altLang="en-US" b="1" dirty="0">
                <a:latin typeface="微软雅黑" panose="020B0503020204020204" charset="-122"/>
                <a:ea typeface="微软雅黑" panose="020B0503020204020204" charset="-122"/>
              </a:rPr>
              <a:t>给不给分？</a:t>
            </a:r>
            <a:endParaRPr lang="en-US" altLang="zh-CN" b="1" dirty="0">
              <a:latin typeface="微软雅黑" panose="020B0503020204020204" charset="-122"/>
              <a:ea typeface="微软雅黑" panose="020B0503020204020204" charset="-122"/>
            </a:endParaRPr>
          </a:p>
          <a:p>
            <a:endParaRPr lang="en-US" altLang="zh-CN" b="1" dirty="0">
              <a:latin typeface="微软雅黑" panose="020B0503020204020204" charset="-122"/>
              <a:ea typeface="微软雅黑" panose="020B0503020204020204" charset="-122"/>
            </a:endParaRPr>
          </a:p>
          <a:p>
            <a:r>
              <a:rPr lang="en-US" altLang="zh-CN" b="1" dirty="0">
                <a:latin typeface="微软雅黑" panose="020B0503020204020204" charset="-122"/>
                <a:ea typeface="微软雅黑" panose="020B0503020204020204" charset="-122"/>
              </a:rPr>
              <a:t>True</a:t>
            </a:r>
            <a:r>
              <a:rPr lang="zh-CN" altLang="en-US" b="1" dirty="0">
                <a:latin typeface="微软雅黑" panose="020B0503020204020204" charset="-122"/>
                <a:ea typeface="微软雅黑" panose="020B0503020204020204" charset="-122"/>
              </a:rPr>
              <a:t>和</a:t>
            </a:r>
            <a:r>
              <a:rPr lang="en-US" altLang="zh-CN" b="1" dirty="0">
                <a:latin typeface="微软雅黑" panose="020B0503020204020204" charset="-122"/>
                <a:ea typeface="微软雅黑" panose="020B0503020204020204" charset="-122"/>
              </a:rPr>
              <a:t>Yes</a:t>
            </a:r>
            <a:r>
              <a:rPr lang="zh-CN" altLang="en-US" b="1" dirty="0">
                <a:latin typeface="微软雅黑" panose="020B0503020204020204" charset="-122"/>
                <a:ea typeface="微软雅黑" panose="020B0503020204020204" charset="-122"/>
              </a:rPr>
              <a:t>有区别吗，答案写混了怎么办？</a:t>
            </a: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893647"/>
          </a:xfrm>
          <a:prstGeom prst="rect">
            <a:avLst/>
          </a:prstGeom>
          <a:noFill/>
        </p:spPr>
        <p:txBody>
          <a:bodyPr wrap="square" rtlCol="0">
            <a:spAutoFit/>
          </a:bodyPr>
          <a:lstStyle/>
          <a:p>
            <a:r>
              <a:rPr lang="en-US" altLang="zh-CN" sz="2400" dirty="0"/>
              <a:t>33 Indigenous Tasmanians used only four terms to indicate numbers of objects.</a:t>
            </a:r>
          </a:p>
          <a:p>
            <a:endParaRPr lang="en-US" altLang="zh-CN" sz="2400" dirty="0"/>
          </a:p>
          <a:p>
            <a:r>
              <a:rPr lang="en-US" altLang="zh-CN" sz="2400" dirty="0"/>
              <a:t>34 Some peoples with simple number systems use body language to prevent misunderstanding of expressions of number.</a:t>
            </a:r>
            <a:endParaRPr lang="zh-CN" altLang="zh-CN" sz="2400" dirty="0"/>
          </a:p>
        </p:txBody>
      </p:sp>
      <p:sp>
        <p:nvSpPr>
          <p:cNvPr id="6" name="TextBox 4"/>
          <p:cNvSpPr txBox="1"/>
          <p:nvPr/>
        </p:nvSpPr>
        <p:spPr>
          <a:xfrm>
            <a:off x="4255953" y="1565915"/>
            <a:ext cx="7454602" cy="4003660"/>
          </a:xfrm>
          <a:prstGeom prst="rect">
            <a:avLst/>
          </a:prstGeom>
          <a:noFill/>
        </p:spPr>
        <p:txBody>
          <a:bodyPr wrap="square" rtlCol="0">
            <a:spAutoFit/>
          </a:bodyPr>
          <a:lstStyle/>
          <a:p>
            <a:pPr>
              <a:lnSpc>
                <a:spcPts val="2800"/>
              </a:lnSpc>
            </a:pPr>
            <a:r>
              <a:rPr lang="en-US" altLang="zh-CN" sz="2400" dirty="0"/>
              <a:t>However, when early humans first began to reflect on the nature of things around them, they discovered that they needed an idea of number simply to keep their thoughts in order. As they began to settle, grow plants and herd animals, the need for a sophisticated number system became paramount . It will never be known how and when this numeration ability developed, but it is certain that numeration was well developed by the time humans had formed even semi­-permanent settlements. </a:t>
            </a:r>
            <a:endParaRPr lang="zh-CN" altLang="en-US" sz="2400" dirty="0"/>
          </a:p>
          <a:p>
            <a:pPr>
              <a:lnSpc>
                <a:spcPts val="2500"/>
              </a:lnSpc>
            </a:pP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893647"/>
          </a:xfrm>
          <a:prstGeom prst="rect">
            <a:avLst/>
          </a:prstGeom>
          <a:noFill/>
        </p:spPr>
        <p:txBody>
          <a:bodyPr wrap="square" rtlCol="0">
            <a:spAutoFit/>
          </a:bodyPr>
          <a:lstStyle/>
          <a:p>
            <a:r>
              <a:rPr lang="en-US" altLang="zh-CN" sz="2400" dirty="0"/>
              <a:t>33 Indigenous Tasmanians used only four terms to indicate numbers of objects.</a:t>
            </a:r>
          </a:p>
          <a:p>
            <a:endParaRPr lang="en-US" altLang="zh-CN" sz="2400" dirty="0"/>
          </a:p>
          <a:p>
            <a:r>
              <a:rPr lang="en-US" altLang="zh-CN" sz="2400" dirty="0"/>
              <a:t>34 Some peoples with simple number systems use body language to prevent misunderstanding of expressions of number.</a:t>
            </a:r>
            <a:endParaRPr lang="zh-CN" altLang="zh-CN" sz="2400" dirty="0"/>
          </a:p>
        </p:txBody>
      </p:sp>
      <p:sp>
        <p:nvSpPr>
          <p:cNvPr id="6" name="TextBox 4"/>
          <p:cNvSpPr txBox="1"/>
          <p:nvPr/>
        </p:nvSpPr>
        <p:spPr>
          <a:xfrm>
            <a:off x="4152044" y="1967548"/>
            <a:ext cx="6924665" cy="2964914"/>
          </a:xfrm>
          <a:prstGeom prst="rect">
            <a:avLst/>
          </a:prstGeom>
          <a:noFill/>
        </p:spPr>
        <p:txBody>
          <a:bodyPr wrap="square" rtlCol="0">
            <a:spAutoFit/>
          </a:bodyPr>
          <a:lstStyle/>
          <a:p>
            <a:pPr>
              <a:lnSpc>
                <a:spcPts val="2800"/>
              </a:lnSpc>
            </a:pPr>
            <a:r>
              <a:rPr lang="en-US" altLang="zh-CN" sz="2400" dirty="0"/>
              <a:t>Evidence of early stages of arithmetic and numeration can be readily found. </a:t>
            </a:r>
            <a:r>
              <a:rPr lang="en-US" altLang="zh-CN" sz="2400" dirty="0">
                <a:solidFill>
                  <a:srgbClr val="FF0000"/>
                </a:solidFill>
              </a:rPr>
              <a:t>The indigenous peoples of Tasmania </a:t>
            </a:r>
            <a:r>
              <a:rPr lang="en-US" altLang="zh-CN" sz="2400" dirty="0"/>
              <a:t>were only able to count one, two, many; those of South Africa counted one, two, two and one, two twos, two twos and one, and so on. But in real situations the number and words are often accompanied by gestures to help resolve any confusion.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34 Some peoples with simple number systems use body language to prevent misunderstanding of expressions of number.</a:t>
            </a:r>
            <a:endParaRPr lang="zh-CN" altLang="zh-CN" sz="2400" dirty="0"/>
          </a:p>
          <a:p>
            <a:endParaRPr lang="en-US" altLang="zh-CN" sz="2400" dirty="0"/>
          </a:p>
          <a:p>
            <a:r>
              <a:rPr lang="en-US" altLang="zh-CN" sz="2400" dirty="0"/>
              <a:t>35 All cultures have been able to express large numbers clearly.</a:t>
            </a:r>
            <a:endParaRPr lang="zh-CN" altLang="zh-CN" sz="2400" dirty="0"/>
          </a:p>
        </p:txBody>
      </p:sp>
      <p:sp>
        <p:nvSpPr>
          <p:cNvPr id="6" name="TextBox 4"/>
          <p:cNvSpPr txBox="1"/>
          <p:nvPr/>
        </p:nvSpPr>
        <p:spPr>
          <a:xfrm>
            <a:off x="4276735" y="1821272"/>
            <a:ext cx="7007792" cy="2605842"/>
          </a:xfrm>
          <a:prstGeom prst="rect">
            <a:avLst/>
          </a:prstGeom>
          <a:noFill/>
        </p:spPr>
        <p:txBody>
          <a:bodyPr wrap="square" rtlCol="0">
            <a:spAutoFit/>
          </a:bodyPr>
          <a:lstStyle/>
          <a:p>
            <a:pPr>
              <a:lnSpc>
                <a:spcPts val="2800"/>
              </a:lnSpc>
            </a:pPr>
            <a:r>
              <a:rPr lang="en-US" altLang="zh-CN" sz="2400" dirty="0"/>
              <a:t>For example, when using the one, two, many type of system, the word many would mean, Look at my hands and see how many fingers I am showing you. This basic approach is limited in the range of numbers that it can express, but this range will generally suffice when dealing with the simpler aspects of human existence.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3416320"/>
          </a:xfrm>
          <a:prstGeom prst="rect">
            <a:avLst/>
          </a:prstGeom>
          <a:noFill/>
        </p:spPr>
        <p:txBody>
          <a:bodyPr wrap="square" rtlCol="0">
            <a:spAutoFit/>
          </a:bodyPr>
          <a:lstStyle/>
          <a:p>
            <a:r>
              <a:rPr lang="en-US" altLang="zh-CN" sz="2400" dirty="0"/>
              <a:t>35 All cultures have been able to express large numbers clearly.</a:t>
            </a:r>
            <a:endParaRPr lang="zh-CN" altLang="zh-CN" sz="2400" dirty="0"/>
          </a:p>
          <a:p>
            <a:endParaRPr lang="en-US" altLang="zh-CN" sz="2400" dirty="0"/>
          </a:p>
          <a:p>
            <a:r>
              <a:rPr lang="en-US" altLang="zh-CN" sz="2400" dirty="0"/>
              <a:t>36 The word 'thousand' has Anglo-Saxon origins.</a:t>
            </a:r>
            <a:endParaRPr lang="zh-CN" altLang="zh-CN" sz="2400" dirty="0"/>
          </a:p>
        </p:txBody>
      </p:sp>
      <p:sp>
        <p:nvSpPr>
          <p:cNvPr id="6" name="TextBox 4"/>
          <p:cNvSpPr txBox="1"/>
          <p:nvPr/>
        </p:nvSpPr>
        <p:spPr>
          <a:xfrm>
            <a:off x="4339080" y="1699702"/>
            <a:ext cx="6044263" cy="2964914"/>
          </a:xfrm>
          <a:prstGeom prst="rect">
            <a:avLst/>
          </a:prstGeom>
          <a:noFill/>
        </p:spPr>
        <p:txBody>
          <a:bodyPr wrap="square" rtlCol="0">
            <a:spAutoFit/>
          </a:bodyPr>
          <a:lstStyle/>
          <a:p>
            <a:pPr>
              <a:lnSpc>
                <a:spcPts val="2800"/>
              </a:lnSpc>
            </a:pPr>
            <a:r>
              <a:rPr lang="en-US" altLang="zh-CN" sz="2400" dirty="0"/>
              <a:t>The lack of ability of some </a:t>
            </a:r>
            <a:r>
              <a:rPr lang="en-US" altLang="zh-CN" sz="2400" dirty="0">
                <a:solidFill>
                  <a:srgbClr val="FF0000"/>
                </a:solidFill>
              </a:rPr>
              <a:t>cultures</a:t>
            </a:r>
            <a:r>
              <a:rPr lang="en-US" altLang="zh-CN" sz="2400" dirty="0"/>
              <a:t> to deal with </a:t>
            </a:r>
            <a:r>
              <a:rPr lang="en-US" altLang="zh-CN" sz="2400" dirty="0">
                <a:solidFill>
                  <a:srgbClr val="FF0000"/>
                </a:solidFill>
              </a:rPr>
              <a:t>large numbers </a:t>
            </a:r>
            <a:r>
              <a:rPr lang="en-US" altLang="zh-CN" sz="2400" dirty="0"/>
              <a:t>is not really surprising. European languages, when traced back to their earlier version, are very poor in number words and expressions. The ancient Gothic word for ten, </a:t>
            </a:r>
            <a:r>
              <a:rPr lang="en-US" altLang="zh-CN" sz="2400" dirty="0" err="1"/>
              <a:t>tachund</a:t>
            </a:r>
            <a:r>
              <a:rPr lang="en-US" altLang="zh-CN" sz="2400" dirty="0"/>
              <a:t>, is used to express the number 100 as </a:t>
            </a:r>
            <a:r>
              <a:rPr lang="en-US" altLang="zh-CN" sz="2400" dirty="0" err="1"/>
              <a:t>tachund</a:t>
            </a:r>
            <a:r>
              <a:rPr lang="en-US" altLang="zh-CN" sz="2400" dirty="0"/>
              <a:t> </a:t>
            </a:r>
            <a:r>
              <a:rPr lang="en-US" altLang="zh-CN" sz="2400" dirty="0" err="1"/>
              <a:t>tachund</a:t>
            </a:r>
            <a:r>
              <a:rPr lang="en-US" altLang="zh-CN" sz="2400" dirty="0"/>
              <a:t>.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3785652"/>
          </a:xfrm>
          <a:prstGeom prst="rect">
            <a:avLst/>
          </a:prstGeom>
          <a:noFill/>
        </p:spPr>
        <p:txBody>
          <a:bodyPr wrap="square" rtlCol="0">
            <a:spAutoFit/>
          </a:bodyPr>
          <a:lstStyle/>
          <a:p>
            <a:r>
              <a:rPr lang="en-US" altLang="zh-CN" sz="2400" dirty="0"/>
              <a:t>36 The word 'thousand' has Anglo-Saxon origins.</a:t>
            </a:r>
          </a:p>
          <a:p>
            <a:endParaRPr lang="en-US" altLang="zh-CN" sz="2400" dirty="0"/>
          </a:p>
          <a:p>
            <a:endParaRPr lang="en-US" altLang="zh-CN" sz="2400" dirty="0"/>
          </a:p>
          <a:p>
            <a:r>
              <a:rPr lang="en-US" altLang="zh-CN" sz="2400" dirty="0"/>
              <a:t>37 In general, people in seventh-century Europe had poor counting ability.</a:t>
            </a:r>
            <a:endParaRPr lang="zh-CN" altLang="zh-CN" sz="2400" dirty="0"/>
          </a:p>
        </p:txBody>
      </p:sp>
      <p:sp>
        <p:nvSpPr>
          <p:cNvPr id="6" name="TextBox 4"/>
          <p:cNvSpPr txBox="1"/>
          <p:nvPr/>
        </p:nvSpPr>
        <p:spPr>
          <a:xfrm>
            <a:off x="4141050" y="1801188"/>
            <a:ext cx="6894095" cy="2964914"/>
          </a:xfrm>
          <a:prstGeom prst="rect">
            <a:avLst/>
          </a:prstGeom>
          <a:noFill/>
        </p:spPr>
        <p:txBody>
          <a:bodyPr wrap="square" rtlCol="0">
            <a:spAutoFit/>
          </a:bodyPr>
          <a:lstStyle/>
          <a:p>
            <a:pPr>
              <a:lnSpc>
                <a:spcPts val="2800"/>
              </a:lnSpc>
            </a:pPr>
            <a:r>
              <a:rPr lang="en-US" altLang="zh-CN" sz="2400" dirty="0"/>
              <a:t>By the seventh century, the word </a:t>
            </a:r>
            <a:r>
              <a:rPr lang="en-US" altLang="zh-CN" sz="2400" dirty="0" err="1"/>
              <a:t>teon</a:t>
            </a:r>
            <a:r>
              <a:rPr lang="en-US" altLang="zh-CN" sz="2400" dirty="0"/>
              <a:t> had become interchangeable with the </a:t>
            </a:r>
            <a:r>
              <a:rPr lang="en-US" altLang="zh-CN" sz="2400" dirty="0" err="1"/>
              <a:t>tachund</a:t>
            </a:r>
            <a:r>
              <a:rPr lang="en-US" altLang="zh-CN" sz="2400" dirty="0"/>
              <a:t> or </a:t>
            </a:r>
            <a:r>
              <a:rPr lang="en-US" altLang="zh-CN" sz="2400" dirty="0" err="1"/>
              <a:t>hund</a:t>
            </a:r>
            <a:r>
              <a:rPr lang="en-US" altLang="zh-CN" sz="2400" dirty="0"/>
              <a:t> of the </a:t>
            </a:r>
            <a:r>
              <a:rPr lang="en-US" altLang="zh-CN" sz="2400" dirty="0">
                <a:solidFill>
                  <a:srgbClr val="FF0000"/>
                </a:solidFill>
              </a:rPr>
              <a:t>Anglo-Saxon</a:t>
            </a:r>
            <a:r>
              <a:rPr lang="en-US" altLang="zh-CN" sz="2400" dirty="0"/>
              <a:t> language, and so 100 was denoted as </a:t>
            </a:r>
            <a:r>
              <a:rPr lang="en-US" altLang="zh-CN" sz="2400" dirty="0" err="1"/>
              <a:t>hund</a:t>
            </a:r>
            <a:r>
              <a:rPr lang="en-US" altLang="zh-CN" sz="2400" dirty="0"/>
              <a:t> </a:t>
            </a:r>
            <a:r>
              <a:rPr lang="en-US" altLang="zh-CN" sz="2400" dirty="0" err="1"/>
              <a:t>teontig</a:t>
            </a:r>
            <a:r>
              <a:rPr lang="en-US" altLang="zh-CN" sz="2400" dirty="0"/>
              <a:t>, or ten times ten. The average person in the </a:t>
            </a:r>
            <a:r>
              <a:rPr lang="en-US" altLang="zh-CN" sz="2400" dirty="0">
                <a:solidFill>
                  <a:srgbClr val="FF0000"/>
                </a:solidFill>
              </a:rPr>
              <a:t>seventh century in Europe </a:t>
            </a:r>
            <a:r>
              <a:rPr lang="en-US" altLang="zh-CN" sz="2400" dirty="0"/>
              <a:t>was not as familiar with numbers as we are today. In fact, to qualify as a witness in a court of law a man had to be able to count to nine!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018814" y="1663565"/>
            <a:ext cx="7698197" cy="3323987"/>
          </a:xfrm>
          <a:prstGeom prst="rect">
            <a:avLst/>
          </a:prstGeom>
          <a:noFill/>
        </p:spPr>
        <p:txBody>
          <a:bodyPr wrap="square" rtlCol="0">
            <a:spAutoFit/>
          </a:bodyPr>
          <a:lstStyle/>
          <a:p>
            <a:pPr>
              <a:lnSpc>
                <a:spcPts val="2800"/>
              </a:lnSpc>
            </a:pPr>
            <a:r>
              <a:rPr lang="en-US" altLang="zh-CN" sz="2400" dirty="0"/>
              <a:t>Perhaps the most fundamental step in developing a sense of number is not the ability to count, but rather to see that a number is really an abstract idea instead of a simple attachment to a group of particular objects. It must have been within the grasp of the earliest humans to conceive that four birds are distinct from two birds; however, it is not an elementary step to associate the number 4, as connected with four birds, to the number 4, as connected with four rocks.</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137048" y="1760150"/>
            <a:ext cx="6877315" cy="2964914"/>
          </a:xfrm>
          <a:prstGeom prst="rect">
            <a:avLst/>
          </a:prstGeom>
          <a:noFill/>
        </p:spPr>
        <p:txBody>
          <a:bodyPr wrap="square" rtlCol="0">
            <a:spAutoFit/>
          </a:bodyPr>
          <a:lstStyle/>
          <a:p>
            <a:pPr>
              <a:lnSpc>
                <a:spcPts val="2800"/>
              </a:lnSpc>
            </a:pPr>
            <a:r>
              <a:rPr lang="en-US" altLang="zh-CN" sz="2400" dirty="0"/>
              <a:t>Associating a number as one of the qualities of a specific object is a great hindrance to the development of a true number sense. When the number 4 can be registered in the mind as a specific word, independent of the object being referenced, the individual is ready to take the first step toward the development of a notational system for numbers and, from there, to arithmetic.</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018813" y="1488121"/>
            <a:ext cx="7463141" cy="3683060"/>
          </a:xfrm>
          <a:prstGeom prst="rect">
            <a:avLst/>
          </a:prstGeom>
          <a:noFill/>
        </p:spPr>
        <p:txBody>
          <a:bodyPr wrap="square" rtlCol="0">
            <a:spAutoFit/>
          </a:bodyPr>
          <a:lstStyle/>
          <a:p>
            <a:pPr>
              <a:lnSpc>
                <a:spcPts val="2800"/>
              </a:lnSpc>
            </a:pPr>
            <a:r>
              <a:rPr lang="en-US" altLang="zh-CN" sz="2400" dirty="0"/>
              <a:t>Traces of the very first stages in the development of numeration can be seen in several living languages today. The numeration system of the </a:t>
            </a:r>
            <a:r>
              <a:rPr lang="en-US" altLang="zh-CN" sz="2400" dirty="0">
                <a:solidFill>
                  <a:srgbClr val="FF0000"/>
                </a:solidFill>
              </a:rPr>
              <a:t>Tsimshian language </a:t>
            </a:r>
            <a:r>
              <a:rPr lang="en-US" altLang="zh-CN" sz="2400" dirty="0"/>
              <a:t>in British Columbia contains seven distinct sets of words for numbers according to the class of the item being counted: for counting flat objects and animals, for round objects and time, for people, for </a:t>
            </a:r>
            <a:r>
              <a:rPr lang="en-US" altLang="zh-CN" sz="2400" dirty="0">
                <a:solidFill>
                  <a:srgbClr val="FF0000"/>
                </a:solidFill>
              </a:rPr>
              <a:t>long objects </a:t>
            </a:r>
            <a:r>
              <a:rPr lang="en-US" altLang="zh-CN" sz="2400" dirty="0"/>
              <a:t>and trees, for </a:t>
            </a:r>
            <a:r>
              <a:rPr lang="en-US" altLang="zh-CN" sz="2400" dirty="0">
                <a:solidFill>
                  <a:srgbClr val="FF0000"/>
                </a:solidFill>
              </a:rPr>
              <a:t>canoes</a:t>
            </a:r>
            <a:r>
              <a:rPr lang="en-US" altLang="zh-CN" sz="2400" dirty="0"/>
              <a:t>, for measures, and for counting when no particular object is being numerated. </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4524315"/>
          </a:xfrm>
          <a:prstGeom prst="rect">
            <a:avLst/>
          </a:prstGeom>
          <a:noFill/>
        </p:spPr>
        <p:txBody>
          <a:bodyPr wrap="square" rtlCol="0">
            <a:spAutoFit/>
          </a:bodyPr>
          <a:lstStyle/>
          <a:p>
            <a:r>
              <a:rPr lang="en-US" altLang="zh-CN" sz="2400" dirty="0"/>
              <a:t>38 In the Tsimshian language, the number for long objects and canoes is expressed with the same word.</a:t>
            </a:r>
          </a:p>
          <a:p>
            <a:endParaRPr lang="zh-CN" altLang="zh-CN" sz="2400" dirty="0"/>
          </a:p>
          <a:p>
            <a:r>
              <a:rPr lang="en-US" altLang="zh-CN" sz="2400" dirty="0"/>
              <a:t>39 The Tsimshian language contains both older and newer systems of counting.</a:t>
            </a:r>
            <a:endParaRPr lang="zh-CN" altLang="zh-CN" sz="2400" dirty="0"/>
          </a:p>
        </p:txBody>
      </p:sp>
      <p:sp>
        <p:nvSpPr>
          <p:cNvPr id="6" name="TextBox 4"/>
          <p:cNvSpPr txBox="1"/>
          <p:nvPr/>
        </p:nvSpPr>
        <p:spPr>
          <a:xfrm>
            <a:off x="4141050" y="1883618"/>
            <a:ext cx="6044263" cy="2246769"/>
          </a:xfrm>
          <a:prstGeom prst="rect">
            <a:avLst/>
          </a:prstGeom>
          <a:noFill/>
        </p:spPr>
        <p:txBody>
          <a:bodyPr wrap="square" rtlCol="0">
            <a:spAutoFit/>
          </a:bodyPr>
          <a:lstStyle/>
          <a:p>
            <a:pPr>
              <a:lnSpc>
                <a:spcPts val="2800"/>
              </a:lnSpc>
            </a:pPr>
            <a:r>
              <a:rPr lang="en-US" altLang="zh-CN" sz="2400" dirty="0"/>
              <a:t>It seems that the last is a later development while the first six groups show the relics of an </a:t>
            </a:r>
            <a:r>
              <a:rPr lang="en-US" altLang="zh-CN" sz="2400" dirty="0">
                <a:solidFill>
                  <a:srgbClr val="FF0000"/>
                </a:solidFill>
              </a:rPr>
              <a:t>older system</a:t>
            </a:r>
            <a:r>
              <a:rPr lang="en-US" altLang="zh-CN" sz="2400" dirty="0"/>
              <a:t>. This diversity of number names can also be found in some widely used languages such as Japanese.</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 </a:t>
            </a:r>
          </a:p>
        </p:txBody>
      </p:sp>
      <p:sp>
        <p:nvSpPr>
          <p:cNvPr id="5" name="TextBox 3"/>
          <p:cNvSpPr txBox="1"/>
          <p:nvPr/>
        </p:nvSpPr>
        <p:spPr>
          <a:xfrm>
            <a:off x="722246" y="1339523"/>
            <a:ext cx="2895597" cy="1938992"/>
          </a:xfrm>
          <a:prstGeom prst="rect">
            <a:avLst/>
          </a:prstGeom>
          <a:noFill/>
        </p:spPr>
        <p:txBody>
          <a:bodyPr wrap="square" rtlCol="0">
            <a:spAutoFit/>
          </a:bodyPr>
          <a:lstStyle/>
          <a:p>
            <a:r>
              <a:rPr lang="en-US" altLang="zh-CN" sz="2400" dirty="0"/>
              <a:t>40 Early peoples found it easier to count by using their fingers rather than a group of pebbles.</a:t>
            </a:r>
            <a:endParaRPr lang="zh-CN" altLang="zh-CN" sz="2400" dirty="0"/>
          </a:p>
        </p:txBody>
      </p:sp>
      <p:sp>
        <p:nvSpPr>
          <p:cNvPr id="6" name="TextBox 4"/>
          <p:cNvSpPr txBox="1"/>
          <p:nvPr/>
        </p:nvSpPr>
        <p:spPr>
          <a:xfrm>
            <a:off x="4018814" y="1484028"/>
            <a:ext cx="7059747" cy="3683060"/>
          </a:xfrm>
          <a:prstGeom prst="rect">
            <a:avLst/>
          </a:prstGeom>
          <a:noFill/>
        </p:spPr>
        <p:txBody>
          <a:bodyPr wrap="square" rtlCol="0">
            <a:spAutoFit/>
          </a:bodyPr>
          <a:lstStyle/>
          <a:p>
            <a:pPr>
              <a:lnSpc>
                <a:spcPts val="2800"/>
              </a:lnSpc>
            </a:pPr>
            <a:r>
              <a:rPr lang="en-US" altLang="zh-CN" sz="2400" dirty="0"/>
              <a:t>Intermixed with the development of a number sense is the development of an ability to count. Counting is not directly related to the formation of a number concept because it is possible to count by matching the items being counted against a group of </a:t>
            </a:r>
            <a:r>
              <a:rPr lang="en-US" altLang="zh-CN" sz="2400" dirty="0">
                <a:solidFill>
                  <a:srgbClr val="FF0000"/>
                </a:solidFill>
              </a:rPr>
              <a:t>pebbles</a:t>
            </a:r>
            <a:r>
              <a:rPr lang="en-US" altLang="zh-CN" sz="2400" dirty="0"/>
              <a:t>, grains of corn, or the counter's </a:t>
            </a:r>
            <a:r>
              <a:rPr lang="en-US" altLang="zh-CN" sz="2400" dirty="0">
                <a:solidFill>
                  <a:srgbClr val="FF0000"/>
                </a:solidFill>
              </a:rPr>
              <a:t>fingers</a:t>
            </a:r>
            <a:r>
              <a:rPr lang="en-US" altLang="zh-CN" sz="2400" dirty="0"/>
              <a:t>. These aids would have been indispensable to very early people who would have found the process impossible without some form of mechanical aid.</a:t>
            </a:r>
            <a:endParaRPr lang="zh-CN" altLang="en-US" sz="2400" dirty="0"/>
          </a:p>
        </p:txBody>
      </p:sp>
      <p:cxnSp>
        <p:nvCxnSpPr>
          <p:cNvPr id="8" name="直接连接符 7"/>
          <p:cNvCxnSpPr/>
          <p:nvPr/>
        </p:nvCxnSpPr>
        <p:spPr>
          <a:xfrm>
            <a:off x="3818328" y="1339523"/>
            <a:ext cx="0" cy="4690216"/>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判断题的类型还有区别？</a:t>
            </a:r>
          </a:p>
        </p:txBody>
      </p:sp>
      <p:pic>
        <p:nvPicPr>
          <p:cNvPr id="4"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788259" y="2118899"/>
            <a:ext cx="7265831" cy="4195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12042" y="1041400"/>
            <a:ext cx="9895992" cy="4195481"/>
          </a:xfrm>
        </p:spPr>
        <p:txBody>
          <a:bodyPr/>
          <a:lstStyle/>
          <a:p>
            <a:pPr marL="0" indent="0" fontAlgn="base">
              <a:spcBef>
                <a:spcPct val="0"/>
              </a:spcBef>
              <a:spcAft>
                <a:spcPct val="0"/>
              </a:spcAft>
              <a:buNone/>
            </a:pPr>
            <a:r>
              <a:rPr lang="zh-CN" altLang="en-US" sz="2000" b="1" dirty="0">
                <a:latin typeface="微软雅黑" panose="020B0503020204020204" charset="-122"/>
                <a:ea typeface="微软雅黑" panose="020B0503020204020204" charset="-122"/>
              </a:rPr>
              <a:t>判断题的概率统计：</a:t>
            </a:r>
            <a:endParaRPr lang="en-US" altLang="zh-CN" sz="2000" b="1" dirty="0">
              <a:latin typeface="微软雅黑" panose="020B0503020204020204" charset="-122"/>
              <a:ea typeface="微软雅黑" panose="020B0503020204020204" charset="-122"/>
            </a:endParaRPr>
          </a:p>
          <a:p>
            <a:pPr marL="0" indent="0" fontAlgn="base">
              <a:spcBef>
                <a:spcPct val="0"/>
              </a:spcBef>
              <a:spcAft>
                <a:spcPct val="0"/>
              </a:spcAft>
              <a:buNone/>
            </a:pPr>
            <a:endParaRPr lang="en-US" altLang="zh-CN" sz="2000" b="1" dirty="0">
              <a:latin typeface="微软雅黑" panose="020B0503020204020204" charset="-122"/>
              <a:ea typeface="微软雅黑" panose="020B0503020204020204" charset="-122"/>
            </a:endParaRPr>
          </a:p>
          <a:p>
            <a:pPr marL="0" indent="0">
              <a:buNone/>
            </a:pPr>
            <a:r>
              <a:rPr lang="zh-CN" altLang="zh-CN"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10  T17 F15 NG18</a:t>
            </a:r>
          </a:p>
          <a:p>
            <a:pPr marL="0" indent="0">
              <a:buNone/>
            </a:pPr>
            <a:r>
              <a:rPr lang="zh-CN" altLang="zh-CN"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11  T18 F14 NG12</a:t>
            </a:r>
          </a:p>
          <a:p>
            <a:pPr marL="0" indent="0">
              <a:buNone/>
            </a:pPr>
            <a:r>
              <a:rPr lang="zh-CN" altLang="zh-CN"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12  T12 F14 NG10</a:t>
            </a:r>
          </a:p>
          <a:p>
            <a:pPr marL="0" indent="0">
              <a:buNone/>
            </a:pPr>
            <a:r>
              <a:rPr lang="zh-CN" altLang="zh-CN"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13  T11 F12 NG9</a:t>
            </a:r>
          </a:p>
          <a:p>
            <a:pPr marL="0" indent="0">
              <a:buNone/>
            </a:pPr>
            <a:r>
              <a:rPr lang="zh-CN" altLang="zh-CN"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14  T17 F15 NG12</a:t>
            </a:r>
          </a:p>
          <a:p>
            <a:pPr marL="0" indent="0">
              <a:buNone/>
            </a:pPr>
            <a:r>
              <a:rPr lang="zh-CN" altLang="en-US" sz="2000" b="1" dirty="0">
                <a:latin typeface="微软雅黑" panose="020B0503020204020204" charset="-122"/>
                <a:ea typeface="微软雅黑" panose="020B0503020204020204" charset="-122"/>
              </a:rPr>
              <a:t>剑</a:t>
            </a:r>
            <a:r>
              <a:rPr lang="en-US" altLang="zh-CN" sz="2000" b="1" dirty="0">
                <a:latin typeface="微软雅黑" panose="020B0503020204020204" charset="-122"/>
                <a:ea typeface="微软雅黑" panose="020B0503020204020204" charset="-122"/>
              </a:rPr>
              <a:t>15  T10 F11 NG9</a:t>
            </a:r>
          </a:p>
          <a:p>
            <a:pPr marL="0" indent="0">
              <a:buNone/>
            </a:pPr>
            <a:r>
              <a:rPr lang="zh-CN" altLang="en-US" sz="2000" b="1" dirty="0">
                <a:latin typeface="微软雅黑" panose="020B0503020204020204" charset="-122"/>
              </a:rPr>
              <a:t>剑</a:t>
            </a:r>
            <a:r>
              <a:rPr lang="en-US" altLang="zh-CN" sz="2000" b="1" dirty="0">
                <a:latin typeface="微软雅黑" panose="020B0503020204020204" charset="-122"/>
              </a:rPr>
              <a:t>16  T20 F17 NG13</a:t>
            </a:r>
          </a:p>
          <a:p>
            <a:pPr marL="0" indent="0">
              <a:buNone/>
            </a:pPr>
            <a:r>
              <a:rPr lang="zh-CN" altLang="en-US" sz="2000" b="1" dirty="0">
                <a:latin typeface="微软雅黑" panose="020B0503020204020204" charset="-122"/>
                <a:ea typeface="微软雅黑" panose="020B0503020204020204" charset="-122"/>
              </a:rPr>
              <a:t>剑</a:t>
            </a:r>
            <a:r>
              <a:rPr lang="en-US" altLang="zh-CN" sz="2000" b="1">
                <a:latin typeface="微软雅黑" panose="020B0503020204020204" charset="-122"/>
                <a:ea typeface="微软雅黑" panose="020B0503020204020204" charset="-122"/>
              </a:rPr>
              <a:t>17  T13 F18 NG15</a:t>
            </a:r>
            <a:endParaRPr lang="en-US" altLang="zh-CN" sz="2000" b="1" dirty="0">
              <a:latin typeface="微软雅黑" panose="020B0503020204020204" charset="-122"/>
              <a:ea typeface="微软雅黑" panose="020B0503020204020204" charset="-122"/>
            </a:endParaRPr>
          </a:p>
          <a:p>
            <a:pPr marL="0" indent="0">
              <a:buNone/>
            </a:pPr>
            <a:endParaRPr lang="en-US" altLang="zh-CN" sz="2000" b="1" dirty="0">
              <a:latin typeface="微软雅黑" panose="020B0503020204020204" charset="-122"/>
              <a:ea typeface="微软雅黑" panose="020B0503020204020204"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sz="half" idx="1"/>
          </p:nvPr>
        </p:nvSpPr>
        <p:spPr/>
        <p:txBody>
          <a:bodyPr/>
          <a:lstStyle/>
          <a:p>
            <a:endParaRPr lang="zh-CN" altLang="en-US"/>
          </a:p>
        </p:txBody>
      </p:sp>
      <p:pic>
        <p:nvPicPr>
          <p:cNvPr id="6" name="图片 5"/>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838200" y="598142"/>
            <a:ext cx="8033975" cy="581641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dirty="0"/>
          </a:p>
        </p:txBody>
      </p:sp>
      <p:sp>
        <p:nvSpPr>
          <p:cNvPr id="5" name="内容占位符 4"/>
          <p:cNvSpPr>
            <a:spLocks noGrp="1"/>
          </p:cNvSpPr>
          <p:nvPr>
            <p:ph sz="half" idx="1"/>
          </p:nvPr>
        </p:nvSpPr>
        <p:spPr/>
        <p:txBody>
          <a:bodyPr/>
          <a:lstStyle/>
          <a:p>
            <a:endParaRPr lang="zh-CN" altLang="en-US" dirty="0"/>
          </a:p>
        </p:txBody>
      </p:sp>
      <p:pic>
        <p:nvPicPr>
          <p:cNvPr id="2" name="图片 1"/>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a:xfrm>
            <a:off x="541179" y="541278"/>
            <a:ext cx="6753395" cy="5775444"/>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503508" y="1371876"/>
            <a:ext cx="10791411" cy="449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21  Water use per person is higher in the industrial world than it was in Ancient Rome.</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22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22  Feeding increasing populations is possible due primarily to improved irrigation systems.</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22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23  Modern water systems imitate those of the ancient Greeks and Romans.</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22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24  Industrial growth is increasing the overall demand for water.</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22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25  Modern technologies have led to a reduction in domestic water consumption.</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zh-CN" sz="22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26  In the future, governments should maintain ownership of water infrastructures.</a:t>
            </a:r>
            <a:r>
              <a:rPr kumimoji="0" lang="zh-CN" altLang="en-US" sz="2200" b="0" i="0" u="none" strike="noStrike" cap="none" normalizeH="0" baseline="0" dirty="0">
                <a:ln>
                  <a:noFill/>
                </a:ln>
                <a:solidFill>
                  <a:schemeClr val="tx1"/>
                </a:solidFill>
                <a:effectLst/>
                <a:latin typeface="+mn-lt"/>
                <a:ea typeface="宋体" panose="02010600030101010101" pitchFamily="2" charset="-122"/>
                <a:cs typeface="Times New Roman" panose="02020603050405020304" pitchFamily="18" charset="0"/>
              </a:rPr>
              <a:t>（</a:t>
            </a:r>
            <a:r>
              <a:rPr kumimoji="0" lang="en-US" altLang="zh-CN" sz="2200" b="0" i="0" u="none" strike="noStrike" cap="none" normalizeH="0" baseline="0">
                <a:ln>
                  <a:noFill/>
                </a:ln>
                <a:solidFill>
                  <a:schemeClr val="tx1"/>
                </a:solidFill>
                <a:effectLst/>
                <a:latin typeface="+mn-lt"/>
                <a:ea typeface="宋体" panose="02010600030101010101" pitchFamily="2" charset="-122"/>
                <a:cs typeface="Times New Roman" panose="02020603050405020304" pitchFamily="18" charset="0"/>
              </a:rPr>
              <a:t>C7P25</a:t>
            </a:r>
            <a:r>
              <a:rPr kumimoji="0" lang="zh-CN" altLang="en-US" sz="2200" b="0" i="0" u="none" strike="noStrike" cap="none" normalizeH="0" baseline="0">
                <a:ln>
                  <a:noFill/>
                </a:ln>
                <a:solidFill>
                  <a:schemeClr val="tx1"/>
                </a:solidFill>
                <a:effectLst/>
                <a:latin typeface="+mn-lt"/>
                <a:ea typeface="宋体" panose="02010600030101010101" pitchFamily="2" charset="-122"/>
                <a:cs typeface="Times New Roman" panose="02020603050405020304" pitchFamily="18" charset="0"/>
              </a:rPr>
              <a:t>）</a:t>
            </a:r>
            <a:endParaRPr kumimoji="0" lang="en-US" altLang="zh-CN" sz="2200" b="0" i="0" u="none" strike="noStrike" cap="none" normalizeH="0" baseline="0" dirty="0">
              <a:ln>
                <a:noFill/>
              </a:ln>
              <a:solidFill>
                <a:schemeClr val="tx1"/>
              </a:solidFill>
              <a:effectLst/>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462772" y="2233147"/>
            <a:ext cx="10903178" cy="241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lvl="0" indent="0" algn="just" defTabSz="914400" eaLnBrk="0" fontAlgn="base" hangingPunct="0">
              <a:spcBef>
                <a:spcPct val="0"/>
              </a:spcBef>
              <a:spcAft>
                <a:spcPct val="0"/>
              </a:spcAft>
              <a:buClrTx/>
              <a:buSzTx/>
              <a:buNone/>
            </a:pPr>
            <a:r>
              <a:rPr lang="en-US" altLang="zh-CN" b="1" dirty="0"/>
              <a:t>A </a:t>
            </a:r>
            <a:r>
              <a:rPr lang="en-US" altLang="zh-CN" dirty="0"/>
              <a:t> The history of human </a:t>
            </a:r>
            <a:r>
              <a:rPr lang="en-US" altLang="zh-CN" dirty="0" err="1"/>
              <a:t>civilisation</a:t>
            </a:r>
            <a:r>
              <a:rPr lang="en-US" altLang="zh-CN" dirty="0"/>
              <a:t> is entwined with the history of the ways we have learned to manipulate water resources. As towns gradually expanded, water was brought from increasingly remote sources, leading to sophisticated engineering efforts such as dams and aqueducts. At the height of the Roman Empire, nine major systems, with an innovative layout of pipes and well-built sewers, supplied the occupants of Rome with as much water per person as is provided in many parts of the industrial world today.</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354083" y="2083507"/>
            <a:ext cx="10903178" cy="3080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indent="0" algn="just">
              <a:buNone/>
            </a:pPr>
            <a:r>
              <a:rPr lang="en-US" altLang="zh-CN" b="1" dirty="0"/>
              <a:t>B</a:t>
            </a:r>
            <a:r>
              <a:rPr lang="en-US" altLang="zh-CN" dirty="0"/>
              <a:t>  During the industrial revolution and population explosion of the 19th and 20th centuries, the demand for water rose dramatically. Unprecedented construction of tens of thousands of monumental engineering projects designed to control floods, protect clean water supplies, and provide water for irrigation and hydropower brought great benefits to hundreds of millions of people. Food production has kept pace with soaring populations mainly because of the expansion of artificial irrigation systems that make possible the growth of 40 % of the world's food. Nearly one fifth of all the electricity generated worldwide is produced by turbines spun by the power of falling water.</a:t>
            </a:r>
            <a:endParaRPr lang="zh-CN" altLang="zh-CN"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354083" y="2202177"/>
            <a:ext cx="10903178" cy="2748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indent="0" algn="just">
              <a:buNone/>
            </a:pPr>
            <a:r>
              <a:rPr lang="en-US" altLang="zh-CN" b="1" dirty="0"/>
              <a:t>C</a:t>
            </a:r>
            <a:r>
              <a:rPr lang="en-US" altLang="zh-CN" dirty="0"/>
              <a:t>  Yet there is a dark side to this picture: despite our progress, half of the world's population still suffers, with water services inferior to those available to the ancient Greeks and Romans. As the United Nations report on access to water reiterated in November 2001, more than one billion people lack access to clean drinking water some two and a half billion do not have adequate sanitation services. Preventable water-related diseases kill an estimated 10,000 to 20,000 children every day, and the latest evidence suggests that we are falling behind in efforts to solve these problems.</a:t>
            </a:r>
            <a:endParaRPr lang="zh-CN" altLang="zh-CN"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410817" y="2170601"/>
            <a:ext cx="10903178" cy="20840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indent="0" algn="just">
              <a:buNone/>
            </a:pPr>
            <a:r>
              <a:rPr lang="en-US" altLang="zh-CN" b="1" dirty="0"/>
              <a:t>F</a:t>
            </a:r>
            <a:r>
              <a:rPr lang="en-US" altLang="zh-CN" dirty="0"/>
              <a:t>  Fortunately - and unexpectedly - the demand for water is not rising as rapidly as some predicted. As a result, the pressure to build new water infrastructures has diminished over the past two decades. Although population, industrial output and economic productivity have continued to soar in developed nations, the rate at which people withdraw water from aquifers, rivers and lakes has slowed. And in a few parts of the world, demand has actually fallen.</a:t>
            </a:r>
            <a:endParaRPr lang="zh-CN" altLang="zh-CN"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354083" y="1699255"/>
            <a:ext cx="10903178" cy="407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indent="0" algn="just">
              <a:buNone/>
            </a:pPr>
            <a:r>
              <a:rPr lang="en-US" altLang="zh-CN" sz="2400" b="1" dirty="0"/>
              <a:t>G</a:t>
            </a:r>
            <a:r>
              <a:rPr lang="en-US" altLang="zh-CN" sz="2400" dirty="0"/>
              <a:t>  What explains this remarkable turn of events? Two factors: people have figured out how to use water more efficiently, and communities are rethinking their priorities for water use. Throughout the first three-quarters of the 20th century, the quantity of freshwater consumed per person doubled on average; in the USA, water withdrawals increased tenfold while the population quadrupled. But since 1980, the amount of water consumed per person has actually decreased, thanks to a range of new technologies that help to conserve water in homes and industry. In 1965, for instance, Japan used approximately 13 million gallons* of water to produce $1 million of commercial output; by 1989 this had dropped to 3.5 million gallons (even accounting for inflation) - almost a quadrupling of water productivity. In the USA, water withdrawals have fallen by more than 20 % from their peak in 1980.</a:t>
            </a:r>
            <a:endParaRPr lang="zh-CN" altLang="zh-CN" sz="2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latin typeface="微软雅黑" panose="020B0503020204020204" charset="-122"/>
                <a:ea typeface="微软雅黑" panose="020B0503020204020204" charset="-122"/>
              </a:rPr>
              <a:t> </a:t>
            </a:r>
          </a:p>
        </p:txBody>
      </p:sp>
      <p:sp>
        <p:nvSpPr>
          <p:cNvPr id="4" name="Rectangle 1"/>
          <p:cNvSpPr>
            <a:spLocks noGrp="1" noChangeArrowheads="1"/>
          </p:cNvSpPr>
          <p:nvPr>
            <p:ph sz="half" idx="1"/>
          </p:nvPr>
        </p:nvSpPr>
        <p:spPr bwMode="auto">
          <a:xfrm>
            <a:off x="410817" y="2004549"/>
            <a:ext cx="10903178" cy="241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indent="0" algn="just">
              <a:buNone/>
            </a:pPr>
            <a:r>
              <a:rPr lang="en-US" altLang="zh-CN" b="1" dirty="0"/>
              <a:t>H</a:t>
            </a:r>
            <a:r>
              <a:rPr lang="en-US" altLang="zh-CN" dirty="0"/>
              <a:t>  On the other hand, dams, aqueducts and other kinds of infrastructure will still have to be built, particularly in developing countries where basic human needs have not been met. But such projects must be built to higher specifications and with more accountability to local people and their environment than in the past. And even in regions where new projects seem warranted, we must find ways to meet demands with fewer resources, respecting ecological criteria and to a smaller budget.</a:t>
            </a:r>
            <a:endParaRPr lang="zh-CN" altLang="zh-C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809" y="1100401"/>
            <a:ext cx="10515600" cy="539750"/>
          </a:xfrm>
        </p:spPr>
        <p:txBody>
          <a:bodyPr/>
          <a:lstStyle/>
          <a:p>
            <a:r>
              <a:rPr lang="zh-CN" altLang="en-US" dirty="0"/>
              <a:t>先试着定定位置</a:t>
            </a:r>
          </a:p>
        </p:txBody>
      </p:sp>
      <p:sp>
        <p:nvSpPr>
          <p:cNvPr id="3" name="内容占位符 2"/>
          <p:cNvSpPr>
            <a:spLocks noGrp="1"/>
          </p:cNvSpPr>
          <p:nvPr>
            <p:ph sz="half" idx="1"/>
          </p:nvPr>
        </p:nvSpPr>
        <p:spPr>
          <a:xfrm>
            <a:off x="357809" y="1867388"/>
            <a:ext cx="11476381" cy="4195481"/>
          </a:xfrm>
        </p:spPr>
        <p:txBody>
          <a:bodyPr/>
          <a:lstStyle/>
          <a:p>
            <a:pPr marL="0" indent="0">
              <a:buNone/>
            </a:pPr>
            <a:r>
              <a:rPr lang="en-US" altLang="zh-CN" sz="2400" dirty="0"/>
              <a:t>27  Environmentalists take a pessimistic view of the world for a number of reasons. true</a:t>
            </a:r>
            <a:endParaRPr lang="zh-CN" altLang="zh-CN" sz="2400" dirty="0"/>
          </a:p>
          <a:p>
            <a:pPr marL="0" indent="0">
              <a:buNone/>
            </a:pPr>
            <a:r>
              <a:rPr lang="en-US" altLang="zh-CN" sz="2400" dirty="0"/>
              <a:t>28  Data on the Earth’s natural resources has only been collected since 1972. NG</a:t>
            </a:r>
            <a:endParaRPr lang="zh-CN" altLang="zh-CN" sz="2400" dirty="0"/>
          </a:p>
          <a:p>
            <a:pPr marL="0" indent="0">
              <a:buNone/>
            </a:pPr>
            <a:r>
              <a:rPr lang="en-US" altLang="zh-CN" sz="2400" dirty="0"/>
              <a:t>29  The number of starving people in the world has increased in recent years. False</a:t>
            </a:r>
            <a:endParaRPr lang="zh-CN" altLang="zh-CN" sz="2400" dirty="0"/>
          </a:p>
          <a:p>
            <a:pPr marL="0" indent="0">
              <a:buNone/>
            </a:pPr>
            <a:r>
              <a:rPr lang="en-US" altLang="zh-CN" sz="2400" dirty="0"/>
              <a:t>30  Extinct species are being replaced by new species. False</a:t>
            </a:r>
            <a:endParaRPr lang="zh-CN" altLang="zh-CN" sz="2400" dirty="0"/>
          </a:p>
          <a:p>
            <a:pPr marL="0" indent="0">
              <a:buNone/>
            </a:pPr>
            <a:r>
              <a:rPr lang="en-US" altLang="zh-CN" sz="2400" dirty="0"/>
              <a:t>31  Some pollution problems have been correctly linked to </a:t>
            </a:r>
            <a:r>
              <a:rPr lang="en-US" altLang="zh-CN" sz="2400" dirty="0" err="1"/>
              <a:t>industrialisation</a:t>
            </a:r>
            <a:r>
              <a:rPr lang="en-US" altLang="zh-CN" sz="2400" dirty="0"/>
              <a:t>. False</a:t>
            </a:r>
            <a:endParaRPr lang="zh-CN" altLang="zh-CN" sz="2400" dirty="0"/>
          </a:p>
          <a:p>
            <a:pPr marL="0" indent="0">
              <a:buNone/>
            </a:pPr>
            <a:r>
              <a:rPr lang="en-US" altLang="zh-CN" sz="2400" dirty="0"/>
              <a:t>32  It would be best to attempt to slow down economic growth.</a:t>
            </a:r>
            <a:r>
              <a:rPr lang="zh-CN" altLang="en-US" sz="2400" dirty="0"/>
              <a:t>（</a:t>
            </a:r>
            <a:r>
              <a:rPr lang="en-US" altLang="zh-CN" sz="2400" dirty="0"/>
              <a:t>C5P26</a:t>
            </a:r>
            <a:r>
              <a:rPr lang="zh-CN" altLang="en-US" sz="2400" dirty="0"/>
              <a:t>）</a:t>
            </a:r>
            <a:r>
              <a:rPr lang="en-US" altLang="zh-CN" sz="2400"/>
              <a:t> False</a:t>
            </a:r>
            <a:endParaRPr lang="zh-CN" altLang="zh-CN" sz="24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相应的规则总结</a:t>
            </a:r>
          </a:p>
        </p:txBody>
      </p:sp>
      <p:sp>
        <p:nvSpPr>
          <p:cNvPr id="5" name="内容占位符 4"/>
          <p:cNvSpPr>
            <a:spLocks noGrp="1"/>
          </p:cNvSpPr>
          <p:nvPr>
            <p:ph sz="half" idx="1"/>
          </p:nvPr>
        </p:nvSpPr>
        <p:spPr>
          <a:xfrm>
            <a:off x="1020127" y="2017358"/>
            <a:ext cx="10616740" cy="4195481"/>
          </a:xfrm>
        </p:spPr>
        <p:txBody>
          <a:bodyPr/>
          <a:lstStyle/>
          <a:p>
            <a:pPr marL="0" indent="0">
              <a:buNone/>
            </a:pPr>
            <a:endParaRPr lang="en-US" altLang="zh-CN" dirty="0"/>
          </a:p>
          <a:p>
            <a:pPr marL="0" indent="0">
              <a:buNone/>
            </a:pPr>
            <a:r>
              <a:rPr lang="zh-CN" altLang="en-US" dirty="0"/>
              <a:t>定位词原文没有提及： </a:t>
            </a:r>
            <a:r>
              <a:rPr lang="en-US" altLang="zh-CN" dirty="0"/>
              <a:t>NG</a:t>
            </a:r>
          </a:p>
          <a:p>
            <a:pPr marL="0" indent="0">
              <a:buNone/>
            </a:pPr>
            <a:r>
              <a:rPr lang="zh-CN" altLang="en-US" dirty="0"/>
              <a:t>题目与原文进行大量换词： </a:t>
            </a:r>
            <a:r>
              <a:rPr lang="en-US" altLang="zh-CN" dirty="0"/>
              <a:t>True</a:t>
            </a:r>
          </a:p>
          <a:p>
            <a:pPr marL="0" indent="0">
              <a:buNone/>
            </a:pPr>
            <a:r>
              <a:rPr lang="zh-CN" altLang="en-US" dirty="0"/>
              <a:t>原文中使用比喻举例等修辞：  非</a:t>
            </a:r>
            <a:r>
              <a:rPr lang="en-US" altLang="zh-CN" dirty="0"/>
              <a:t>NG</a:t>
            </a:r>
          </a:p>
          <a:p>
            <a:pPr marL="0" indent="0">
              <a:buNone/>
            </a:pPr>
            <a:r>
              <a:rPr lang="zh-CN" altLang="en-US" dirty="0"/>
              <a:t>比较关系：谁在跟谁比  比的是什么  结果怎么样</a:t>
            </a:r>
            <a:endParaRPr lang="en-US" altLang="zh-CN" dirty="0"/>
          </a:p>
          <a:p>
            <a:pPr marL="0" indent="0">
              <a:buNone/>
            </a:pPr>
            <a:r>
              <a:rPr lang="zh-CN" altLang="en-US" dirty="0"/>
              <a:t>因果关系、目的关系：非</a:t>
            </a:r>
            <a:r>
              <a:rPr lang="en-US" altLang="zh-CN" dirty="0"/>
              <a:t>NG</a:t>
            </a:r>
          </a:p>
          <a:p>
            <a:pPr marL="0" indent="0">
              <a:buNone/>
            </a:pPr>
            <a:r>
              <a:rPr lang="zh-CN" altLang="en-US" dirty="0"/>
              <a:t>原文中没有关系的两个词在题目中建立关系：</a:t>
            </a:r>
            <a:r>
              <a:rPr lang="en-US" altLang="zh-CN" dirty="0"/>
              <a:t>NG</a:t>
            </a:r>
          </a:p>
          <a:p>
            <a:pPr marL="0" indent="0">
              <a:buNone/>
            </a:pPr>
            <a:endParaRPr lang="zh-CN"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作业</a:t>
            </a:r>
          </a:p>
        </p:txBody>
      </p:sp>
      <p:sp>
        <p:nvSpPr>
          <p:cNvPr id="3" name="内容占位符 2"/>
          <p:cNvSpPr>
            <a:spLocks noGrp="1"/>
          </p:cNvSpPr>
          <p:nvPr>
            <p:ph sz="half" idx="1"/>
          </p:nvPr>
        </p:nvSpPr>
        <p:spPr>
          <a:xfrm>
            <a:off x="853937" y="2245075"/>
            <a:ext cx="10919791" cy="4195481"/>
          </a:xfrm>
        </p:spPr>
        <p:txBody>
          <a:bodyPr/>
          <a:lstStyle/>
          <a:p>
            <a:pPr marL="0" indent="0">
              <a:buNone/>
            </a:pPr>
            <a:r>
              <a:rPr b="1" dirty="0">
                <a:latin typeface="微软雅黑" panose="020B0503020204020204" charset="-122"/>
                <a:ea typeface="微软雅黑" panose="020B0503020204020204" charset="-122"/>
              </a:rPr>
              <a:t>剑6 test2 passage1 P43 Q6-10</a:t>
            </a:r>
          </a:p>
          <a:p>
            <a:pPr marL="0" indent="0">
              <a:buNone/>
            </a:pPr>
            <a:endParaRPr b="1" dirty="0">
              <a:latin typeface="微软雅黑" panose="020B0503020204020204" charset="-122"/>
              <a:ea typeface="微软雅黑" panose="020B0503020204020204" charset="-122"/>
            </a:endParaRPr>
          </a:p>
          <a:p>
            <a:pPr marL="0" indent="0">
              <a:buNone/>
            </a:pPr>
            <a:r>
              <a:rPr b="1" dirty="0">
                <a:latin typeface="微软雅黑" panose="020B0503020204020204" charset="-122"/>
                <a:ea typeface="微软雅黑" panose="020B0503020204020204" charset="-122"/>
              </a:rPr>
              <a:t>剑7 Test4 Passage2  P94 Q14-20</a:t>
            </a:r>
          </a:p>
          <a:p>
            <a:pPr marL="0" indent="0">
              <a:buNone/>
            </a:pPr>
            <a:endParaRPr lang="zh-CN" altLang="en-US"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前四个题难度较大，后三个题不要出错</a:t>
            </a:r>
            <a:endParaRPr lang="zh-CN" altLang="zh-CN" b="1" dirty="0">
              <a:latin typeface="微软雅黑" panose="020B0503020204020204" charset="-122"/>
              <a:ea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7809" y="1144469"/>
            <a:ext cx="10515600" cy="539750"/>
          </a:xfrm>
        </p:spPr>
        <p:txBody>
          <a:bodyPr/>
          <a:lstStyle/>
          <a:p>
            <a:r>
              <a:rPr lang="zh-CN" altLang="en-US" dirty="0"/>
              <a:t>先试着定定位置</a:t>
            </a:r>
          </a:p>
        </p:txBody>
      </p:sp>
      <p:sp>
        <p:nvSpPr>
          <p:cNvPr id="3" name="内容占位符 2"/>
          <p:cNvSpPr>
            <a:spLocks noGrp="1"/>
          </p:cNvSpPr>
          <p:nvPr>
            <p:ph sz="half" idx="1"/>
          </p:nvPr>
        </p:nvSpPr>
        <p:spPr>
          <a:xfrm>
            <a:off x="357809" y="1867388"/>
            <a:ext cx="11476381" cy="4195481"/>
          </a:xfrm>
        </p:spPr>
        <p:txBody>
          <a:bodyPr/>
          <a:lstStyle/>
          <a:p>
            <a:pPr marL="0" indent="0">
              <a:buNone/>
            </a:pPr>
            <a:r>
              <a:rPr lang="en-US" altLang="zh-CN" sz="2400" dirty="0"/>
              <a:t>27  Environmentalists take a pessimistic view of the world for a number of reasons.</a:t>
            </a:r>
            <a:endParaRPr lang="zh-CN" altLang="zh-CN" sz="2400" dirty="0"/>
          </a:p>
          <a:p>
            <a:pPr marL="0" indent="0">
              <a:buNone/>
            </a:pPr>
            <a:r>
              <a:rPr lang="en-US" altLang="zh-CN" sz="2400" dirty="0"/>
              <a:t>28  Data on the Earth’s natural resources has only been collected since 1972.</a:t>
            </a:r>
            <a:endParaRPr lang="zh-CN" altLang="zh-CN" sz="2400" dirty="0"/>
          </a:p>
          <a:p>
            <a:pPr marL="0" indent="0">
              <a:buNone/>
            </a:pPr>
            <a:r>
              <a:rPr lang="en-US" altLang="zh-CN" sz="2400" dirty="0"/>
              <a:t>29  The number of starving people in the world has increased in recent years.</a:t>
            </a:r>
            <a:endParaRPr lang="zh-CN" altLang="zh-CN" sz="2400" dirty="0"/>
          </a:p>
          <a:p>
            <a:pPr marL="0" indent="0">
              <a:buNone/>
            </a:pPr>
            <a:r>
              <a:rPr lang="en-US" altLang="zh-CN" sz="2400" dirty="0"/>
              <a:t>30  Extinct species are being replaced by new species.</a:t>
            </a:r>
            <a:endParaRPr lang="zh-CN" altLang="zh-CN" sz="2400" dirty="0"/>
          </a:p>
          <a:p>
            <a:pPr marL="0" indent="0">
              <a:buNone/>
            </a:pPr>
            <a:r>
              <a:rPr lang="en-US" altLang="zh-CN" sz="2400" dirty="0"/>
              <a:t>31  Some pollution problems have been correctly linked to </a:t>
            </a:r>
            <a:r>
              <a:rPr lang="en-US" altLang="zh-CN" sz="2400" dirty="0" err="1"/>
              <a:t>industrialisation</a:t>
            </a:r>
            <a:r>
              <a:rPr lang="en-US" altLang="zh-CN" sz="2400" dirty="0"/>
              <a:t>.</a:t>
            </a:r>
            <a:endParaRPr lang="zh-CN" altLang="zh-CN" sz="2400" dirty="0"/>
          </a:p>
          <a:p>
            <a:pPr marL="457200" indent="-457200">
              <a:buAutoNum type="arabicPlain" startAt="32"/>
            </a:pPr>
            <a:r>
              <a:rPr lang="en-US" altLang="zh-CN" sz="2400" dirty="0"/>
              <a:t>It would be best to attempt to slow down economic growth.</a:t>
            </a:r>
            <a:r>
              <a:rPr lang="zh-CN" altLang="en-US" sz="2400" dirty="0"/>
              <a:t>（</a:t>
            </a:r>
            <a:r>
              <a:rPr lang="en-US" altLang="zh-CN" sz="2400" dirty="0"/>
              <a:t>C5P26</a:t>
            </a:r>
            <a:r>
              <a:rPr lang="zh-CN" altLang="en-US" sz="2400" dirty="0"/>
              <a:t>）</a:t>
            </a:r>
            <a:endParaRPr lang="en-US" altLang="zh-CN" sz="2400" dirty="0"/>
          </a:p>
          <a:p>
            <a:pPr marL="457200" indent="-457200">
              <a:buAutoNum type="arabicPlain" startAt="32"/>
            </a:pPr>
            <a:endParaRPr lang="en-US" altLang="zh-CN" dirty="0"/>
          </a:p>
          <a:p>
            <a:pPr marL="0" indent="0">
              <a:buNone/>
            </a:pPr>
            <a:r>
              <a:rPr lang="zh-CN" altLang="en-US" sz="2400" dirty="0"/>
              <a:t>思考三连：是不是按顺序，是不是局部出题，是不是每个题都有对应句</a:t>
            </a:r>
            <a:endParaRPr lang="zh-CN" altLang="zh-CN"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判断题的操作步骤</a:t>
            </a:r>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a:t>
            </a:r>
            <a:r>
              <a:rPr lang="zh-CN" altLang="en-US" b="1" dirty="0">
                <a:latin typeface="微软雅黑" panose="020B0503020204020204" charset="-122"/>
                <a:ea typeface="微软雅黑" panose="020B0503020204020204" charset="-122"/>
              </a:rPr>
              <a:t>、定位</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zh-CN" dirty="0"/>
              <a:t>必须先把所有题都定位完再做（不</a:t>
            </a:r>
            <a:r>
              <a:rPr lang="zh-CN" altLang="en-US" dirty="0"/>
              <a:t>要</a:t>
            </a:r>
            <a:r>
              <a:rPr lang="zh-CN" altLang="zh-CN" dirty="0"/>
              <a:t>定一题做一题）</a:t>
            </a:r>
            <a:endParaRPr lang="en-US" altLang="zh-CN" dirty="0"/>
          </a:p>
          <a:p>
            <a:pPr marL="0" indent="0">
              <a:buNone/>
            </a:pPr>
            <a:r>
              <a:rPr lang="zh-CN" altLang="zh-CN" dirty="0"/>
              <a:t>按顺序出题（不必要按顺序找，从简到难的顺序定位） </a:t>
            </a:r>
            <a:endParaRPr lang="en-US" altLang="zh-CN" dirty="0"/>
          </a:p>
          <a:p>
            <a:pPr marL="0" indent="0">
              <a:buNone/>
            </a:pPr>
            <a:r>
              <a:rPr lang="zh-CN" altLang="zh-CN" dirty="0"/>
              <a:t>一题对一句（不推断不概括</a:t>
            </a:r>
            <a:r>
              <a:rPr lang="zh-CN" altLang="en-US" dirty="0"/>
              <a:t>，找到后标上题号</a:t>
            </a:r>
            <a:r>
              <a:rPr lang="zh-CN" altLang="zh-CN" dirty="0"/>
              <a:t>）</a:t>
            </a:r>
            <a:endParaRPr lang="en-US" altLang="zh-CN" dirty="0"/>
          </a:p>
          <a:p>
            <a:pPr marL="0" indent="0">
              <a:buNone/>
            </a:pPr>
            <a:r>
              <a:rPr lang="zh-CN" altLang="zh-CN" dirty="0"/>
              <a:t>每题至少划两组定位词（每题至少有一个原词）</a:t>
            </a: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判断题的操作步骤</a:t>
            </a:r>
          </a:p>
        </p:txBody>
      </p:sp>
      <p:sp>
        <p:nvSpPr>
          <p:cNvPr id="3" name="内容占位符 2"/>
          <p:cNvSpPr>
            <a:spLocks noGrp="1"/>
          </p:cNvSpPr>
          <p:nvPr>
            <p:ph sz="half" idx="1"/>
          </p:nvPr>
        </p:nvSpPr>
        <p:spPr/>
        <p:txBody>
          <a:bodyPr/>
          <a:lstStyle/>
          <a:p>
            <a:pPr marL="0" indent="0">
              <a:buNone/>
            </a:pPr>
            <a:r>
              <a:rPr lang="zh-CN" altLang="en-US" b="1" dirty="0">
                <a:latin typeface="微软雅黑" panose="020B0503020204020204" charset="-122"/>
                <a:ea typeface="微软雅黑" panose="020B0503020204020204" charset="-122"/>
              </a:rPr>
              <a:t>定位是第一要务，绝大多数做错的判断题，都是因为定错了位置而出错</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原文：这个方法经过了多次改进。</a:t>
            </a:r>
            <a:endParaRPr lang="en-US" altLang="zh-CN" b="1" dirty="0">
              <a:latin typeface="微软雅黑" panose="020B0503020204020204" charset="-122"/>
              <a:ea typeface="微软雅黑" panose="020B0503020204020204" charset="-122"/>
            </a:endParaRPr>
          </a:p>
          <a:p>
            <a:pPr marL="0" indent="0">
              <a:buNone/>
            </a:pPr>
            <a:r>
              <a:rPr lang="en-US" altLang="zh-CN" b="1" dirty="0">
                <a:latin typeface="微软雅黑" panose="020B0503020204020204" charset="-122"/>
                <a:ea typeface="微软雅黑" panose="020B0503020204020204" charset="-122"/>
              </a:rPr>
              <a:t>          </a:t>
            </a:r>
          </a:p>
          <a:p>
            <a:pPr marL="0" indent="0">
              <a:buNone/>
            </a:pPr>
            <a:r>
              <a:rPr lang="en-US" altLang="zh-CN" b="1" dirty="0">
                <a:latin typeface="微软雅黑" panose="020B0503020204020204" charset="-122"/>
                <a:ea typeface="微软雅黑" panose="020B0503020204020204" charset="-122"/>
              </a:rPr>
              <a:t>          </a:t>
            </a:r>
            <a:r>
              <a:rPr lang="zh-CN" altLang="en-US" b="1" dirty="0">
                <a:latin typeface="微软雅黑" panose="020B0503020204020204" charset="-122"/>
                <a:ea typeface="微软雅黑" panose="020B0503020204020204" charset="-122"/>
              </a:rPr>
              <a:t>因为科学家们意识到一开始的做法是错误的。</a:t>
            </a:r>
            <a:endParaRPr lang="en-US" altLang="zh-CN" b="1" dirty="0">
              <a:latin typeface="微软雅黑" panose="020B0503020204020204" charset="-122"/>
              <a:ea typeface="微软雅黑" panose="020B0503020204020204" charset="-122"/>
            </a:endParaRPr>
          </a:p>
          <a:p>
            <a:pPr marL="0" indent="0">
              <a:buNone/>
            </a:pP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问题：这个方法一开始是错误的</a:t>
            </a:r>
            <a:endParaRPr lang="en-US" altLang="zh-CN" b="1" dirty="0">
              <a:latin typeface="微软雅黑" panose="020B0503020204020204" charset="-122"/>
              <a:ea typeface="微软雅黑" panose="020B050302020402020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66850" y="6588125"/>
            <a:ext cx="10515600" cy="539750"/>
          </a:xfrm>
        </p:spPr>
        <p:txBody>
          <a:bodyPr/>
          <a:lstStyle/>
          <a:p>
            <a:endParaRPr lang="zh-CN" altLang="en-US" dirty="0"/>
          </a:p>
        </p:txBody>
      </p:sp>
      <p:sp>
        <p:nvSpPr>
          <p:cNvPr id="3" name="内容占位符 2"/>
          <p:cNvSpPr>
            <a:spLocks noGrp="1"/>
          </p:cNvSpPr>
          <p:nvPr>
            <p:ph sz="half" idx="1"/>
          </p:nvPr>
        </p:nvSpPr>
        <p:spPr>
          <a:xfrm>
            <a:off x="371474" y="1501140"/>
            <a:ext cx="11649075" cy="3897630"/>
          </a:xfrm>
        </p:spPr>
        <p:txBody>
          <a:bodyPr/>
          <a:lstStyle/>
          <a:p>
            <a:pPr marL="0" indent="0">
              <a:buNone/>
            </a:pPr>
            <a:r>
              <a:rPr lang="en-US" altLang="zh-CN" sz="2000" dirty="0">
                <a:ea typeface="微软雅黑" panose="020B0503020204020204" charset="-122"/>
                <a:cs typeface="+mn-lt"/>
              </a:rPr>
              <a:t>32  For the earliest tribes, the concept of sufficiency was more important than the concept of quantity.</a:t>
            </a:r>
          </a:p>
          <a:p>
            <a:pPr marL="0" indent="0">
              <a:buNone/>
            </a:pPr>
            <a:r>
              <a:rPr lang="en-US" altLang="zh-CN" sz="2000" dirty="0">
                <a:ea typeface="微软雅黑" panose="020B0503020204020204" charset="-122"/>
                <a:cs typeface="+mn-lt"/>
              </a:rPr>
              <a:t>33  Indigenous Tasmanians used only four terms to indicate numbers of objects.</a:t>
            </a:r>
          </a:p>
          <a:p>
            <a:pPr marL="0" indent="0">
              <a:buNone/>
            </a:pPr>
            <a:r>
              <a:rPr lang="en-US" altLang="zh-CN" sz="2000" dirty="0">
                <a:ea typeface="微软雅黑" panose="020B0503020204020204" charset="-122"/>
                <a:cs typeface="+mn-lt"/>
              </a:rPr>
              <a:t>34  Some peoples with simple number systems use body language to prevent misunderstanding of expressions of number.</a:t>
            </a:r>
          </a:p>
          <a:p>
            <a:pPr marL="0" indent="0">
              <a:buNone/>
            </a:pPr>
            <a:r>
              <a:rPr lang="en-US" altLang="zh-CN" sz="2000" dirty="0">
                <a:ea typeface="微软雅黑" panose="020B0503020204020204" charset="-122"/>
                <a:cs typeface="+mn-lt"/>
              </a:rPr>
              <a:t>35  All cultures have been able to express large numbers clearly.</a:t>
            </a:r>
          </a:p>
          <a:p>
            <a:pPr marL="0" indent="0">
              <a:buNone/>
            </a:pPr>
            <a:r>
              <a:rPr lang="en-US" altLang="zh-CN" sz="2000" dirty="0">
                <a:ea typeface="微软雅黑" panose="020B0503020204020204" charset="-122"/>
                <a:cs typeface="+mn-lt"/>
              </a:rPr>
              <a:t>36  The word ‘thousand' has Anglo-Saxon origins.</a:t>
            </a:r>
          </a:p>
          <a:p>
            <a:pPr marL="0" indent="0">
              <a:buNone/>
            </a:pPr>
            <a:r>
              <a:rPr lang="en-US" altLang="zh-CN" sz="2000" dirty="0">
                <a:ea typeface="微软雅黑" panose="020B0503020204020204" charset="-122"/>
                <a:cs typeface="+mn-lt"/>
              </a:rPr>
              <a:t>37  In general, people in seventh-century Europe had poor counting ability.</a:t>
            </a:r>
          </a:p>
          <a:p>
            <a:pPr marL="0" indent="0">
              <a:buNone/>
            </a:pPr>
            <a:r>
              <a:rPr lang="en-US" altLang="zh-CN" sz="2000" dirty="0">
                <a:ea typeface="微软雅黑" panose="020B0503020204020204" charset="-122"/>
                <a:cs typeface="+mn-lt"/>
              </a:rPr>
              <a:t>38  In the Tsimshian language, the number for long objects and canoes is expressed with the same word.</a:t>
            </a:r>
          </a:p>
          <a:p>
            <a:pPr marL="0" indent="0">
              <a:buNone/>
            </a:pPr>
            <a:r>
              <a:rPr lang="en-US" altLang="zh-CN" sz="2000" dirty="0">
                <a:ea typeface="微软雅黑" panose="020B0503020204020204" charset="-122"/>
                <a:cs typeface="+mn-lt"/>
              </a:rPr>
              <a:t>39  The Tsimshian language contains both older and newer systems of counting.</a:t>
            </a:r>
          </a:p>
          <a:p>
            <a:pPr marL="0" indent="0">
              <a:buNone/>
            </a:pPr>
            <a:r>
              <a:rPr lang="en-US" altLang="zh-CN" sz="2000" dirty="0">
                <a:ea typeface="微软雅黑" panose="020B0503020204020204" charset="-122"/>
                <a:cs typeface="+mn-lt"/>
              </a:rPr>
              <a:t>40  Early peoples found it easier to count by using their fingers rather than a group of pebbles.</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3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vert="horz" lIns="91440" tIns="45720" rIns="91440" bIns="45720" rtlCol="0">
        <a:noAutofit/>
      </a:bodyPr>
      <a:lstStyle>
        <a:defPPr marL="0" indent="0">
          <a:lnSpc>
            <a:spcPct val="150000"/>
          </a:lnSpc>
          <a:buNone/>
          <a:defRPr sz="2400" dirty="0" smtClean="0">
            <a:solidFill>
              <a:schemeClr val="tx1">
                <a:lumMod val="95000"/>
                <a:lumOff val="5000"/>
              </a:schemeClr>
            </a:solidFill>
            <a:ea typeface="微软雅黑" panose="020B0502040204020203" charset="-122"/>
          </a:defRPr>
        </a:defPPr>
      </a:lstStyle>
    </a:spDef>
    <a:txDef>
      <a:spPr>
        <a:noFill/>
      </a:spPr>
      <a:bodyPr wrap="square" rtlCol="0">
        <a:spAutoFit/>
      </a:bodyPr>
      <a:lstStyle>
        <a:defPPr>
          <a:defRPr kumimoji="1" sz="2400" smtClean="0">
            <a:latin typeface="+mn-lt"/>
            <a:ea typeface="微软雅黑" panose="020B0502040204020203" charset="-122"/>
            <a:cs typeface="微软雅黑" panose="020B0502040204020203"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4185</Words>
  <Application>Microsoft Macintosh PowerPoint</Application>
  <PresentationFormat>Widescreen</PresentationFormat>
  <Paragraphs>266</Paragraphs>
  <Slides>51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 Regular</vt:lpstr>
      <vt:lpstr>微软雅黑</vt:lpstr>
      <vt:lpstr>Arial</vt:lpstr>
      <vt:lpstr>Arial Black</vt:lpstr>
      <vt:lpstr>3_自定义设计方案</vt:lpstr>
      <vt:lpstr>雅思无忧直播课程-阅读</vt:lpstr>
      <vt:lpstr>第四讲教学计划  </vt:lpstr>
      <vt:lpstr>考完了，才想起来问老师的问题</vt:lpstr>
      <vt:lpstr>判断题的类型还有区别？</vt:lpstr>
      <vt:lpstr>先试着定定位置</vt:lpstr>
      <vt:lpstr>先试着定定位置</vt:lpstr>
      <vt:lpstr>判断题的操作步骤</vt:lpstr>
      <vt:lpstr>判断题的操作步骤</vt:lpstr>
      <vt:lpstr>PowerPoint Presentation</vt:lpstr>
      <vt:lpstr> </vt:lpstr>
      <vt:lpstr> </vt:lpstr>
      <vt:lpstr> </vt:lpstr>
      <vt:lpstr> </vt:lpstr>
      <vt:lpstr> </vt:lpstr>
      <vt:lpstr> </vt:lpstr>
      <vt:lpstr> </vt:lpstr>
      <vt:lpstr> </vt:lpstr>
      <vt:lpstr> </vt:lpstr>
      <vt:lpstr> </vt:lpstr>
      <vt:lpstr> </vt:lpstr>
      <vt:lpstr>判断题的操作步骤</vt:lpstr>
      <vt:lpstr> </vt:lpstr>
      <vt:lpstr> </vt:lpstr>
      <vt:lpstr> </vt:lpstr>
      <vt:lpstr> </vt:lpstr>
      <vt:lpstr> </vt:lpstr>
      <vt:lpstr> </vt:lpstr>
      <vt:lpstr>判断题的操作步骤</vt:lpstr>
      <vt:lpstr> </vt:lpstr>
      <vt:lpstr> </vt:lpstr>
      <vt:lpstr> </vt:lpstr>
      <vt:lpstr> </vt:lpstr>
      <vt:lpstr> </vt:lpstr>
      <vt:lpstr> </vt:lpstr>
      <vt:lpstr> </vt:lpstr>
      <vt:lpstr> </vt:lpstr>
      <vt:lpstr> </vt:lpstr>
      <vt:lpstr> </vt:lpstr>
      <vt:lpstr> </vt:lpstr>
      <vt:lpstr>PowerPoint Presentation</vt:lpstr>
      <vt:lpstr>PowerPoint Presentation</vt:lpstr>
      <vt:lpstr>PowerPoint Presentation</vt:lpstr>
      <vt:lpstr> </vt:lpstr>
      <vt:lpstr> </vt:lpstr>
      <vt:lpstr> </vt:lpstr>
      <vt:lpstr> </vt:lpstr>
      <vt:lpstr> </vt:lpstr>
      <vt:lpstr> </vt:lpstr>
      <vt:lpstr> </vt:lpstr>
      <vt:lpstr>相应的规则总结</vt:lpstr>
      <vt:lpstr>作业</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wentao</dc:creator>
  <cp:lastModifiedBy>yuan terry</cp:lastModifiedBy>
  <cp:revision>231</cp:revision>
  <dcterms:created xsi:type="dcterms:W3CDTF">2019-07-25T05:46:00Z</dcterms:created>
  <dcterms:modified xsi:type="dcterms:W3CDTF">2022-12-26T12:32:36Z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2052-11.8.2.10321</vt:lpwstr>
  </property>
</Properties>
</file>

<file path=docProps/thumbnail.jpeg>
</file>